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8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85" r:id="rId19"/>
    <p:sldId id="276" r:id="rId20"/>
    <p:sldId id="277" r:id="rId21"/>
    <p:sldId id="278" r:id="rId22"/>
    <p:sldId id="282" r:id="rId23"/>
    <p:sldId id="281" r:id="rId24"/>
    <p:sldId id="284" r:id="rId25"/>
    <p:sldId id="280" r:id="rId26"/>
    <p:sldId id="283" r:id="rId27"/>
    <p:sldId id="279" r:id="rId28"/>
    <p:sldId id="264" r:id="rId29"/>
    <p:sldId id="265" r:id="rId30"/>
    <p:sldId id="266" r:id="rId31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A8477-7C53-49E3-B209-3FF2F0F0F84A}" v="60" dt="2026-01-06T20:52:08.65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766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0058399" cy="77724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49200" y="2892425"/>
            <a:ext cx="4759999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7FAFB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7FAFB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7FAFB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7FAFB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4601" y="1387475"/>
            <a:ext cx="6909196" cy="815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7FAFB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1008540"/>
            <a:ext cx="92202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spc="-10" dirty="0"/>
              <a:t>Problem Statement: </a:t>
            </a:r>
            <a:br>
              <a:rPr lang="en-US" sz="2000" spc="-10" dirty="0"/>
            </a:br>
            <a:r>
              <a:rPr lang="en-US" sz="2000" spc="-10" dirty="0"/>
              <a:t>5. Loan Management System</a:t>
            </a:r>
            <a:br>
              <a:rPr lang="en-US" sz="3200" dirty="0"/>
            </a:br>
            <a:br>
              <a:rPr lang="en-US" sz="3200" b="0" spc="-10" dirty="0">
                <a:solidFill>
                  <a:srgbClr val="37BDF7"/>
                </a:solidFill>
                <a:latin typeface="Segoe UI Black"/>
                <a:cs typeface="Segoe UI Black"/>
              </a:rPr>
            </a:br>
            <a:r>
              <a:rPr sz="3600" b="0" spc="-10" dirty="0" err="1">
                <a:solidFill>
                  <a:srgbClr val="37BDF7"/>
                </a:solidFill>
                <a:latin typeface="Segoe UI Black"/>
                <a:cs typeface="Segoe UI Black"/>
              </a:rPr>
              <a:t>LoanSphere</a:t>
            </a:r>
            <a:endParaRPr sz="3200" dirty="0">
              <a:latin typeface="Segoe UI Black"/>
              <a:cs typeface="Segoe UI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8613" y="3025775"/>
            <a:ext cx="5261610" cy="852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F7FAFB"/>
                </a:solidFill>
                <a:latin typeface="Segoe UI"/>
                <a:cs typeface="Segoe UI"/>
              </a:rPr>
              <a:t>Next-</a:t>
            </a:r>
            <a:r>
              <a:rPr sz="2400" b="1" dirty="0">
                <a:solidFill>
                  <a:srgbClr val="F7FAFB"/>
                </a:solidFill>
                <a:latin typeface="Segoe UI"/>
                <a:cs typeface="Segoe UI"/>
              </a:rPr>
              <a:t>Gen</a:t>
            </a:r>
            <a:r>
              <a:rPr sz="2400" b="1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7FAFB"/>
                </a:solidFill>
                <a:latin typeface="Segoe UI"/>
                <a:cs typeface="Segoe UI"/>
              </a:rPr>
              <a:t>Loan</a:t>
            </a:r>
            <a:r>
              <a:rPr sz="2400" b="1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7FAFB"/>
                </a:solidFill>
                <a:latin typeface="Segoe UI"/>
                <a:cs typeface="Segoe UI"/>
              </a:rPr>
              <a:t>Management</a:t>
            </a:r>
            <a:r>
              <a:rPr sz="2400" b="1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F7FAFB"/>
                </a:solidFill>
                <a:latin typeface="Segoe UI"/>
                <a:cs typeface="Segoe UI"/>
              </a:rPr>
              <a:t>System</a:t>
            </a:r>
            <a:endParaRPr sz="2400" dirty="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895"/>
              </a:spcBef>
            </a:pPr>
            <a:r>
              <a:rPr sz="1450" dirty="0">
                <a:solidFill>
                  <a:srgbClr val="F7FAFB"/>
                </a:solidFill>
                <a:latin typeface="Segoe UI"/>
                <a:cs typeface="Segoe UI"/>
              </a:rPr>
              <a:t>Secure,</a:t>
            </a:r>
            <a:r>
              <a:rPr sz="1450" spc="-7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450" dirty="0">
                <a:solidFill>
                  <a:srgbClr val="F7FAFB"/>
                </a:solidFill>
                <a:latin typeface="Segoe UI"/>
                <a:cs typeface="Segoe UI"/>
              </a:rPr>
              <a:t>Scalable,</a:t>
            </a:r>
            <a:r>
              <a:rPr sz="1450" spc="-6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45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450" spc="-6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450" dirty="0">
                <a:solidFill>
                  <a:srgbClr val="F7FAFB"/>
                </a:solidFill>
                <a:latin typeface="Segoe UI"/>
                <a:cs typeface="Segoe UI"/>
              </a:rPr>
              <a:t>Smart</a:t>
            </a:r>
            <a:r>
              <a:rPr sz="1450" spc="-6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450" dirty="0">
                <a:solidFill>
                  <a:srgbClr val="F7FAFB"/>
                </a:solidFill>
                <a:latin typeface="Segoe UI"/>
                <a:cs typeface="Segoe UI"/>
              </a:rPr>
              <a:t>Financial</a:t>
            </a:r>
            <a:r>
              <a:rPr sz="1450" spc="-6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450" spc="-10" dirty="0">
                <a:solidFill>
                  <a:srgbClr val="F7FAFB"/>
                </a:solidFill>
                <a:latin typeface="Segoe UI"/>
                <a:cs typeface="Segoe UI"/>
              </a:rPr>
              <a:t>Processing</a:t>
            </a:r>
            <a:endParaRPr sz="1450" dirty="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2702" y="4897627"/>
            <a:ext cx="3632498" cy="6605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2330" marR="5080" indent="-850265">
              <a:lnSpc>
                <a:spcPct val="149000"/>
              </a:lnSpc>
              <a:spcBef>
                <a:spcPts val="95"/>
              </a:spcBef>
            </a:pPr>
            <a:r>
              <a:rPr sz="1600" dirty="0">
                <a:solidFill>
                  <a:srgbClr val="F7FAFB"/>
                </a:solidFill>
                <a:latin typeface="Segoe UI"/>
                <a:cs typeface="Segoe UI"/>
              </a:rPr>
              <a:t>Presented</a:t>
            </a:r>
            <a:r>
              <a:rPr sz="1600" spc="5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7FAFB"/>
                </a:solidFill>
                <a:latin typeface="Segoe UI"/>
                <a:cs typeface="Segoe UI"/>
              </a:rPr>
              <a:t>By:</a:t>
            </a:r>
            <a:r>
              <a:rPr sz="1600" spc="5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7FAFB"/>
                </a:solidFill>
                <a:latin typeface="Segoe UI"/>
                <a:cs typeface="Segoe UI"/>
              </a:rPr>
              <a:t>Sharanya</a:t>
            </a:r>
            <a:r>
              <a:rPr sz="1600" spc="6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7FAFB"/>
                </a:solidFill>
                <a:latin typeface="Segoe UI"/>
                <a:cs typeface="Segoe UI"/>
              </a:rPr>
              <a:t>Velagandula </a:t>
            </a:r>
            <a:r>
              <a:rPr sz="1400" dirty="0">
                <a:solidFill>
                  <a:srgbClr val="F7FAFB"/>
                </a:solidFill>
                <a:latin typeface="Segoe UI"/>
                <a:cs typeface="Segoe UI"/>
              </a:rPr>
              <a:t>January</a:t>
            </a:r>
            <a:r>
              <a:rPr sz="14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lang="en-US" sz="1400" spc="50" dirty="0">
                <a:solidFill>
                  <a:srgbClr val="F7FAFB"/>
                </a:solidFill>
                <a:latin typeface="Segoe UI"/>
                <a:cs typeface="Segoe UI"/>
              </a:rPr>
              <a:t>07, </a:t>
            </a:r>
            <a:r>
              <a:rPr sz="1400" spc="-20" dirty="0">
                <a:solidFill>
                  <a:srgbClr val="F7FAFB"/>
                </a:solidFill>
                <a:latin typeface="Segoe UI"/>
                <a:cs typeface="Segoe UI"/>
              </a:rPr>
              <a:t>2026</a:t>
            </a:r>
            <a:endParaRPr sz="1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A751990-FC68-07C0-A7D0-8EDA7884B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D620C8E-480F-081F-E2FF-C340F04513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058399" cy="77724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BE0BD10D-7C43-2890-A61A-0FE81A4D6601}"/>
              </a:ext>
            </a:extLst>
          </p:cNvPr>
          <p:cNvSpPr/>
          <p:nvPr/>
        </p:nvSpPr>
        <p:spPr>
          <a:xfrm>
            <a:off x="3333749" y="2152648"/>
            <a:ext cx="3390900" cy="19050"/>
          </a:xfrm>
          <a:custGeom>
            <a:avLst/>
            <a:gdLst/>
            <a:ahLst/>
            <a:cxnLst/>
            <a:rect l="l" t="t" r="r" b="b"/>
            <a:pathLst>
              <a:path w="3390900" h="19050">
                <a:moveTo>
                  <a:pt x="3390899" y="19049"/>
                </a:moveTo>
                <a:lnTo>
                  <a:pt x="0" y="19049"/>
                </a:lnTo>
                <a:lnTo>
                  <a:pt x="0" y="0"/>
                </a:lnTo>
                <a:lnTo>
                  <a:pt x="3390899" y="0"/>
                </a:lnTo>
                <a:lnTo>
                  <a:pt x="33908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2A37D6B-895B-8970-6FEB-FB4F1B684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4601" y="1387475"/>
            <a:ext cx="6909196" cy="676467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75895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 Work Flow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3964E-86F4-8AEC-978D-000F191C6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06162"/>
            <a:ext cx="9296400" cy="52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6194BC5-A8D1-7A5F-585F-1E6286214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9AFB7C78-124E-0493-31DB-1A2B45860D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058399" cy="77724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67EB352-B8A8-98BA-7DC9-A5D1410BBEEC}"/>
              </a:ext>
            </a:extLst>
          </p:cNvPr>
          <p:cNvSpPr/>
          <p:nvPr/>
        </p:nvSpPr>
        <p:spPr>
          <a:xfrm>
            <a:off x="3333749" y="2152648"/>
            <a:ext cx="3390900" cy="19050"/>
          </a:xfrm>
          <a:custGeom>
            <a:avLst/>
            <a:gdLst/>
            <a:ahLst/>
            <a:cxnLst/>
            <a:rect l="l" t="t" r="r" b="b"/>
            <a:pathLst>
              <a:path w="3390900" h="19050">
                <a:moveTo>
                  <a:pt x="3390899" y="19049"/>
                </a:moveTo>
                <a:lnTo>
                  <a:pt x="0" y="19049"/>
                </a:lnTo>
                <a:lnTo>
                  <a:pt x="0" y="0"/>
                </a:lnTo>
                <a:lnTo>
                  <a:pt x="3390899" y="0"/>
                </a:lnTo>
                <a:lnTo>
                  <a:pt x="33908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DB66E25-6DF0-9E8D-B633-A25535B759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4601" y="1387475"/>
            <a:ext cx="6909196" cy="676467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75895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 Work Flow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96191-23ED-06A8-A60C-8AF73D3F2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351943"/>
            <a:ext cx="9372600" cy="52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41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C41E193-1B9A-9B25-4FCF-7175369F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C1F3DE3-C225-D508-4E1D-77ED58F5C3E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058399" cy="77724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413FBB0-914D-C5CA-9E1D-30E54BB1D9CA}"/>
              </a:ext>
            </a:extLst>
          </p:cNvPr>
          <p:cNvSpPr/>
          <p:nvPr/>
        </p:nvSpPr>
        <p:spPr>
          <a:xfrm>
            <a:off x="3333749" y="2152648"/>
            <a:ext cx="3390900" cy="19050"/>
          </a:xfrm>
          <a:custGeom>
            <a:avLst/>
            <a:gdLst/>
            <a:ahLst/>
            <a:cxnLst/>
            <a:rect l="l" t="t" r="r" b="b"/>
            <a:pathLst>
              <a:path w="3390900" h="19050">
                <a:moveTo>
                  <a:pt x="3390899" y="19049"/>
                </a:moveTo>
                <a:lnTo>
                  <a:pt x="0" y="19049"/>
                </a:lnTo>
                <a:lnTo>
                  <a:pt x="0" y="0"/>
                </a:lnTo>
                <a:lnTo>
                  <a:pt x="3390899" y="0"/>
                </a:lnTo>
                <a:lnTo>
                  <a:pt x="33908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8392F09-D171-3653-32FF-73510C837F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4601" y="1387475"/>
            <a:ext cx="6909196" cy="676467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75895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 Work Flow</a:t>
            </a:r>
            <a:endParaRPr spc="-1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E1CFD-FF37-44CB-B334-AA57FCFC3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2320479"/>
            <a:ext cx="9448800" cy="53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5E99DE-2497-EF06-B6AB-833471051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29DF239-087D-094F-0A4D-630B5411785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058399" cy="77724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0EC2A111-EC1F-37BB-9162-FD8754D4D297}"/>
              </a:ext>
            </a:extLst>
          </p:cNvPr>
          <p:cNvSpPr/>
          <p:nvPr/>
        </p:nvSpPr>
        <p:spPr>
          <a:xfrm>
            <a:off x="3333749" y="2152648"/>
            <a:ext cx="3390900" cy="19050"/>
          </a:xfrm>
          <a:custGeom>
            <a:avLst/>
            <a:gdLst/>
            <a:ahLst/>
            <a:cxnLst/>
            <a:rect l="l" t="t" r="r" b="b"/>
            <a:pathLst>
              <a:path w="3390900" h="19050">
                <a:moveTo>
                  <a:pt x="3390899" y="19049"/>
                </a:moveTo>
                <a:lnTo>
                  <a:pt x="0" y="19049"/>
                </a:lnTo>
                <a:lnTo>
                  <a:pt x="0" y="0"/>
                </a:lnTo>
                <a:lnTo>
                  <a:pt x="3390899" y="0"/>
                </a:lnTo>
                <a:lnTo>
                  <a:pt x="33908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4233C80-2D68-6292-3262-59DCA949BC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4601" y="1387475"/>
            <a:ext cx="6909196" cy="676467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75895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 Testing</a:t>
            </a:r>
            <a:endParaRPr spc="-1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57222D-0E35-9FC0-294B-B8BCA450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13" y="2667000"/>
            <a:ext cx="928817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9646D0-9147-DDBA-D249-77AFBAF6F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B5A691F-0A2F-A165-FDFD-3986BC9DCB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F4A24CC-9BC3-71B9-63B3-B3411EFAFAE8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39A68DD-3CD4-DBBB-0DCD-CC71B624D2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02CA12-4F16-453C-AED6-C8EEF9636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3" y="1975675"/>
            <a:ext cx="6248400" cy="30070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27EEDD-8EBA-33FE-4597-73C6F6522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3" y="4618276"/>
            <a:ext cx="6248400" cy="175928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17F057-487B-ED3E-8C1C-427ABAD29E6C}"/>
              </a:ext>
            </a:extLst>
          </p:cNvPr>
          <p:cNvSpPr txBox="1"/>
          <p:nvPr/>
        </p:nvSpPr>
        <p:spPr>
          <a:xfrm>
            <a:off x="7498487" y="3800436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52405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EAB780-B917-8D2B-7147-2784F3EE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94306F9-CF19-44A0-4D3D-6131F40D88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0C30CDEC-B058-C05C-B8BD-0CB48EA1C14E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998C669-F1BC-1D57-DB83-DEA7DF003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3FC2E-A845-1CEA-36C9-0E155011B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7800"/>
            <a:ext cx="4648200" cy="392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38252-AACF-E0D4-B086-81A40E640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551" y="1447800"/>
            <a:ext cx="4162449" cy="3888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C6614D-EDF7-28C2-DE8B-0ACA11DDF622}"/>
              </a:ext>
            </a:extLst>
          </p:cNvPr>
          <p:cNvSpPr txBox="1"/>
          <p:nvPr/>
        </p:nvSpPr>
        <p:spPr>
          <a:xfrm>
            <a:off x="3581400" y="5848208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Customer 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1305738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D8EEC13-2D51-8724-6B7D-17CC39127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2A02863-E0CD-5B94-D7A6-96CE2DD78C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E4C016AB-353B-9E6F-A815-AD0E5E89B45B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8F4BF31-DA5B-C591-4D90-CBE3CEC35B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90D27-41D8-5B04-ADCC-59AFE42D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50030"/>
            <a:ext cx="6214875" cy="2994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282A29-21A6-78A5-A9AF-473FF1B9D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443162"/>
            <a:ext cx="6214875" cy="3001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7CEB29-C396-4D64-001F-7CFB4044F785}"/>
              </a:ext>
            </a:extLst>
          </p:cNvPr>
          <p:cNvSpPr txBox="1"/>
          <p:nvPr/>
        </p:nvSpPr>
        <p:spPr>
          <a:xfrm>
            <a:off x="7467600" y="2514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Login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C8B80-CC6C-2F41-E54B-9A7660875109}"/>
              </a:ext>
            </a:extLst>
          </p:cNvPr>
          <p:cNvSpPr txBox="1"/>
          <p:nvPr/>
        </p:nvSpPr>
        <p:spPr>
          <a:xfrm>
            <a:off x="6934200" y="5181600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3968018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AB895ED-4CFF-F53B-FA2B-8538DAA91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C1E065C-4D5F-5CDE-71E8-1EC61B7F5B1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8F0FC5D-3E83-34A6-A4AC-F0844A34F0D3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B2B77A2-5BCA-BC0D-636F-07453F572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9AB92-3554-CCFF-5C9C-D77150EF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3" y="1346320"/>
            <a:ext cx="6083715" cy="2939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576F3-3B9B-8A51-D9CD-827075AF5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14" y="4480046"/>
            <a:ext cx="6083715" cy="2939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710F23-EC5F-F097-12ED-1CB415A77D28}"/>
              </a:ext>
            </a:extLst>
          </p:cNvPr>
          <p:cNvSpPr txBox="1"/>
          <p:nvPr/>
        </p:nvSpPr>
        <p:spPr>
          <a:xfrm>
            <a:off x="7162800" y="2133600"/>
            <a:ext cx="236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User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9A22E-BEF3-68D9-0C2D-8EEC272CD4FD}"/>
              </a:ext>
            </a:extLst>
          </p:cNvPr>
          <p:cNvSpPr txBox="1"/>
          <p:nvPr/>
        </p:nvSpPr>
        <p:spPr>
          <a:xfrm>
            <a:off x="7186246" y="5334000"/>
            <a:ext cx="236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Loan Types Management</a:t>
            </a:r>
          </a:p>
        </p:txBody>
      </p:sp>
    </p:spTree>
    <p:extLst>
      <p:ext uri="{BB962C8B-B14F-4D97-AF65-F5344CB8AC3E}">
        <p14:creationId xmlns:p14="http://schemas.microsoft.com/office/powerpoint/2010/main" val="2290959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8B45E5-C2F8-4C88-C814-62DC40557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5B3BCE2-2965-1EC7-4C4A-5537849ED7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6F1F4EC-ECCC-54FF-F372-54267D638F44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49DF7D4-86F8-0D80-56A7-01AF330BA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AC003-854F-B765-C82B-10F90A11A3A3}"/>
              </a:ext>
            </a:extLst>
          </p:cNvPr>
          <p:cNvSpPr txBox="1"/>
          <p:nvPr/>
        </p:nvSpPr>
        <p:spPr>
          <a:xfrm>
            <a:off x="4267200" y="5551301"/>
            <a:ext cx="342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User &amp; Loan Types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A9231-7BBE-8E58-9D2F-88C3B619B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2" y="1266992"/>
            <a:ext cx="3116468" cy="2884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60D033-E21A-1690-4C48-49BF1F84E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40" y="4329771"/>
            <a:ext cx="3116287" cy="2990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A6CEDF-B25A-3994-2A9E-FF13931FB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88" y="1266992"/>
            <a:ext cx="3016607" cy="35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15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541A74B-92C8-E4BE-39F3-8BB084219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62A304D-774D-E6D2-15AE-105288E5E05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0355C01-BCF0-5D41-0311-2B2360CD707F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83709B7-487E-FD48-FC51-076252A534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71DD5-E623-CF9F-DA9D-C3EA7326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2" y="1384242"/>
            <a:ext cx="6004805" cy="2902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C5F45-DFE7-D8FB-48B9-BAC831F55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83" y="4517969"/>
            <a:ext cx="6024344" cy="2902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38452B-6233-D852-0769-3A6423F43EC2}"/>
              </a:ext>
            </a:extLst>
          </p:cNvPr>
          <p:cNvSpPr txBox="1"/>
          <p:nvPr/>
        </p:nvSpPr>
        <p:spPr>
          <a:xfrm>
            <a:off x="7086600" y="2043409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Customer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33B10-9944-24A3-9E80-B1B3F2A64BE0}"/>
              </a:ext>
            </a:extLst>
          </p:cNvPr>
          <p:cNvSpPr txBox="1"/>
          <p:nvPr/>
        </p:nvSpPr>
        <p:spPr>
          <a:xfrm>
            <a:off x="7239000" y="5029200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Apply for Loan</a:t>
            </a:r>
          </a:p>
        </p:txBody>
      </p:sp>
    </p:spTree>
    <p:extLst>
      <p:ext uri="{BB962C8B-B14F-4D97-AF65-F5344CB8AC3E}">
        <p14:creationId xmlns:p14="http://schemas.microsoft.com/office/powerpoint/2010/main" val="103471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120" dirty="0"/>
              <a:t> </a:t>
            </a:r>
            <a:r>
              <a:rPr spc="-10" dirty="0"/>
              <a:t>Context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0547" y="1325752"/>
            <a:ext cx="8597265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59454" marR="5080" indent="-3247390">
              <a:lnSpc>
                <a:spcPct val="139400"/>
              </a:lnSpc>
              <a:spcBef>
                <a:spcPts val="95"/>
              </a:spcBef>
            </a:pP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Banks,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NBFCs,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financial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institutions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manage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multiple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loan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products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such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as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Personal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Loans,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Home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Loans,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Vehicle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Loans,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Education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Loans.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81599" y="2228850"/>
            <a:ext cx="4267200" cy="4991100"/>
            <a:chOff x="5181599" y="2228850"/>
            <a:chExt cx="4267200" cy="4991100"/>
          </a:xfrm>
        </p:grpSpPr>
        <p:sp>
          <p:nvSpPr>
            <p:cNvPr id="7" name="object 7"/>
            <p:cNvSpPr/>
            <p:nvPr/>
          </p:nvSpPr>
          <p:spPr>
            <a:xfrm>
              <a:off x="5181599" y="2228850"/>
              <a:ext cx="4267200" cy="4991100"/>
            </a:xfrm>
            <a:custGeom>
              <a:avLst/>
              <a:gdLst/>
              <a:ahLst/>
              <a:cxnLst/>
              <a:rect l="l" t="t" r="r" b="b"/>
              <a:pathLst>
                <a:path w="4267200" h="4991100">
                  <a:moveTo>
                    <a:pt x="4152899" y="4991099"/>
                  </a:moveTo>
                  <a:lnTo>
                    <a:pt x="114299" y="4991099"/>
                  </a:lnTo>
                  <a:lnTo>
                    <a:pt x="103040" y="4990555"/>
                  </a:lnTo>
                  <a:lnTo>
                    <a:pt x="60364" y="4977587"/>
                  </a:lnTo>
                  <a:lnTo>
                    <a:pt x="25899" y="4949275"/>
                  </a:lnTo>
                  <a:lnTo>
                    <a:pt x="4893" y="4909928"/>
                  </a:lnTo>
                  <a:lnTo>
                    <a:pt x="0" y="48767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4876799"/>
                  </a:lnTo>
                  <a:lnTo>
                    <a:pt x="4258498" y="4920539"/>
                  </a:lnTo>
                  <a:lnTo>
                    <a:pt x="4233721" y="4957621"/>
                  </a:lnTo>
                  <a:lnTo>
                    <a:pt x="4196639" y="4982398"/>
                  </a:lnTo>
                  <a:lnTo>
                    <a:pt x="4152899" y="49910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81599" y="2228850"/>
              <a:ext cx="4267200" cy="4991100"/>
            </a:xfrm>
            <a:custGeom>
              <a:avLst/>
              <a:gdLst/>
              <a:ahLst/>
              <a:cxnLst/>
              <a:rect l="l" t="t" r="r" b="b"/>
              <a:pathLst>
                <a:path w="4267200" h="4991100">
                  <a:moveTo>
                    <a:pt x="4152899" y="4991099"/>
                  </a:moveTo>
                  <a:lnTo>
                    <a:pt x="114299" y="4991099"/>
                  </a:lnTo>
                  <a:lnTo>
                    <a:pt x="103040" y="4990555"/>
                  </a:lnTo>
                  <a:lnTo>
                    <a:pt x="60364" y="4977587"/>
                  </a:lnTo>
                  <a:lnTo>
                    <a:pt x="25899" y="4949275"/>
                  </a:lnTo>
                  <a:lnTo>
                    <a:pt x="4893" y="4909929"/>
                  </a:lnTo>
                  <a:lnTo>
                    <a:pt x="0" y="48767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198386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4883679"/>
                  </a:lnTo>
                  <a:lnTo>
                    <a:pt x="20133" y="4923250"/>
                  </a:lnTo>
                  <a:lnTo>
                    <a:pt x="45077" y="4955751"/>
                  </a:lnTo>
                  <a:lnTo>
                    <a:pt x="80560" y="4976231"/>
                  </a:lnTo>
                  <a:lnTo>
                    <a:pt x="107420" y="4981574"/>
                  </a:lnTo>
                  <a:lnTo>
                    <a:pt x="4198385" y="4981574"/>
                  </a:lnTo>
                  <a:lnTo>
                    <a:pt x="4196639" y="4982398"/>
                  </a:lnTo>
                  <a:lnTo>
                    <a:pt x="4186028" y="4986205"/>
                  </a:lnTo>
                  <a:lnTo>
                    <a:pt x="4175201" y="4988924"/>
                  </a:lnTo>
                  <a:lnTo>
                    <a:pt x="4164158" y="4990555"/>
                  </a:lnTo>
                  <a:lnTo>
                    <a:pt x="4152899" y="4991099"/>
                  </a:lnTo>
                  <a:close/>
                </a:path>
                <a:path w="4267200" h="4991100">
                  <a:moveTo>
                    <a:pt x="4198385" y="4981574"/>
                  </a:moveTo>
                  <a:lnTo>
                    <a:pt x="4159778" y="4981574"/>
                  </a:lnTo>
                  <a:lnTo>
                    <a:pt x="4166592" y="4980903"/>
                  </a:lnTo>
                  <a:lnTo>
                    <a:pt x="4180088" y="4978219"/>
                  </a:lnTo>
                  <a:lnTo>
                    <a:pt x="4216829" y="4960094"/>
                  </a:lnTo>
                  <a:lnTo>
                    <a:pt x="4243838" y="4929288"/>
                  </a:lnTo>
                  <a:lnTo>
                    <a:pt x="4257003" y="4890492"/>
                  </a:lnTo>
                  <a:lnTo>
                    <a:pt x="4257674" y="4883679"/>
                  </a:lnTo>
                  <a:lnTo>
                    <a:pt x="4257674" y="107420"/>
                  </a:lnTo>
                  <a:lnTo>
                    <a:pt x="4247065" y="67848"/>
                  </a:lnTo>
                  <a:lnTo>
                    <a:pt x="4222121" y="35348"/>
                  </a:lnTo>
                  <a:lnTo>
                    <a:pt x="4186638" y="14867"/>
                  </a:lnTo>
                  <a:lnTo>
                    <a:pt x="4159778" y="9524"/>
                  </a:lnTo>
                  <a:lnTo>
                    <a:pt x="4198386" y="9524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4876799"/>
                  </a:lnTo>
                  <a:lnTo>
                    <a:pt x="4266655" y="4888059"/>
                  </a:lnTo>
                  <a:lnTo>
                    <a:pt x="4253687" y="4930734"/>
                  </a:lnTo>
                  <a:lnTo>
                    <a:pt x="4225375" y="4965199"/>
                  </a:lnTo>
                  <a:lnTo>
                    <a:pt x="4206834" y="4977587"/>
                  </a:lnTo>
                  <a:lnTo>
                    <a:pt x="4198385" y="49815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09599" y="2228850"/>
            <a:ext cx="4267200" cy="4991100"/>
            <a:chOff x="609599" y="2228850"/>
            <a:chExt cx="4267200" cy="4991100"/>
          </a:xfrm>
        </p:grpSpPr>
        <p:sp>
          <p:nvSpPr>
            <p:cNvPr id="10" name="object 10"/>
            <p:cNvSpPr/>
            <p:nvPr/>
          </p:nvSpPr>
          <p:spPr>
            <a:xfrm>
              <a:off x="609599" y="2228850"/>
              <a:ext cx="4267200" cy="4991100"/>
            </a:xfrm>
            <a:custGeom>
              <a:avLst/>
              <a:gdLst/>
              <a:ahLst/>
              <a:cxnLst/>
              <a:rect l="l" t="t" r="r" b="b"/>
              <a:pathLst>
                <a:path w="4267200" h="4991100">
                  <a:moveTo>
                    <a:pt x="4152899" y="4991099"/>
                  </a:moveTo>
                  <a:lnTo>
                    <a:pt x="114299" y="4991099"/>
                  </a:lnTo>
                  <a:lnTo>
                    <a:pt x="103040" y="4990555"/>
                  </a:lnTo>
                  <a:lnTo>
                    <a:pt x="60364" y="4977587"/>
                  </a:lnTo>
                  <a:lnTo>
                    <a:pt x="25900" y="4949275"/>
                  </a:lnTo>
                  <a:lnTo>
                    <a:pt x="4893" y="4909928"/>
                  </a:lnTo>
                  <a:lnTo>
                    <a:pt x="0" y="48767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4876799"/>
                  </a:lnTo>
                  <a:lnTo>
                    <a:pt x="4258498" y="4920539"/>
                  </a:lnTo>
                  <a:lnTo>
                    <a:pt x="4233721" y="4957621"/>
                  </a:lnTo>
                  <a:lnTo>
                    <a:pt x="4196639" y="4982398"/>
                  </a:lnTo>
                  <a:lnTo>
                    <a:pt x="4152899" y="49910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599" y="2228850"/>
              <a:ext cx="4267200" cy="4991100"/>
            </a:xfrm>
            <a:custGeom>
              <a:avLst/>
              <a:gdLst/>
              <a:ahLst/>
              <a:cxnLst/>
              <a:rect l="l" t="t" r="r" b="b"/>
              <a:pathLst>
                <a:path w="4267200" h="4991100">
                  <a:moveTo>
                    <a:pt x="4152899" y="4991099"/>
                  </a:moveTo>
                  <a:lnTo>
                    <a:pt x="114299" y="4991099"/>
                  </a:lnTo>
                  <a:lnTo>
                    <a:pt x="103040" y="4990555"/>
                  </a:lnTo>
                  <a:lnTo>
                    <a:pt x="60364" y="4977587"/>
                  </a:lnTo>
                  <a:lnTo>
                    <a:pt x="25900" y="4949275"/>
                  </a:lnTo>
                  <a:lnTo>
                    <a:pt x="4893" y="4909929"/>
                  </a:lnTo>
                  <a:lnTo>
                    <a:pt x="0" y="48767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198387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4883679"/>
                  </a:lnTo>
                  <a:lnTo>
                    <a:pt x="20133" y="4923250"/>
                  </a:lnTo>
                  <a:lnTo>
                    <a:pt x="45077" y="4955751"/>
                  </a:lnTo>
                  <a:lnTo>
                    <a:pt x="80560" y="4976231"/>
                  </a:lnTo>
                  <a:lnTo>
                    <a:pt x="107420" y="4981574"/>
                  </a:lnTo>
                  <a:lnTo>
                    <a:pt x="4198385" y="4981574"/>
                  </a:lnTo>
                  <a:lnTo>
                    <a:pt x="4196639" y="4982398"/>
                  </a:lnTo>
                  <a:lnTo>
                    <a:pt x="4186029" y="4986205"/>
                  </a:lnTo>
                  <a:lnTo>
                    <a:pt x="4175202" y="4988924"/>
                  </a:lnTo>
                  <a:lnTo>
                    <a:pt x="4164159" y="4990555"/>
                  </a:lnTo>
                  <a:lnTo>
                    <a:pt x="4152899" y="4991099"/>
                  </a:lnTo>
                  <a:close/>
                </a:path>
                <a:path w="4267200" h="4991100">
                  <a:moveTo>
                    <a:pt x="4198385" y="4981574"/>
                  </a:moveTo>
                  <a:lnTo>
                    <a:pt x="4159779" y="4981574"/>
                  </a:lnTo>
                  <a:lnTo>
                    <a:pt x="4166592" y="4980903"/>
                  </a:lnTo>
                  <a:lnTo>
                    <a:pt x="4180088" y="4978219"/>
                  </a:lnTo>
                  <a:lnTo>
                    <a:pt x="4216829" y="4960094"/>
                  </a:lnTo>
                  <a:lnTo>
                    <a:pt x="4243838" y="4929288"/>
                  </a:lnTo>
                  <a:lnTo>
                    <a:pt x="4257003" y="4890492"/>
                  </a:lnTo>
                  <a:lnTo>
                    <a:pt x="4257674" y="4883679"/>
                  </a:lnTo>
                  <a:lnTo>
                    <a:pt x="4257674" y="107420"/>
                  </a:lnTo>
                  <a:lnTo>
                    <a:pt x="4247066" y="67848"/>
                  </a:lnTo>
                  <a:lnTo>
                    <a:pt x="4222121" y="35348"/>
                  </a:lnTo>
                  <a:lnTo>
                    <a:pt x="4186638" y="14867"/>
                  </a:lnTo>
                  <a:lnTo>
                    <a:pt x="4159779" y="9524"/>
                  </a:lnTo>
                  <a:lnTo>
                    <a:pt x="4198387" y="9524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4876799"/>
                  </a:lnTo>
                  <a:lnTo>
                    <a:pt x="4266655" y="4888059"/>
                  </a:lnTo>
                  <a:lnTo>
                    <a:pt x="4253687" y="4930734"/>
                  </a:lnTo>
                  <a:lnTo>
                    <a:pt x="4225375" y="4965199"/>
                  </a:lnTo>
                  <a:lnTo>
                    <a:pt x="4206834" y="4977587"/>
                  </a:lnTo>
                  <a:lnTo>
                    <a:pt x="4198385" y="49815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3924" y="2981324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19124"/>
                  </a:lnTo>
                  <a:lnTo>
                    <a:pt x="3615075" y="654435"/>
                  </a:lnTo>
                  <a:lnTo>
                    <a:pt x="3600449" y="6572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3924" y="2981324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22914"/>
                  </a:lnTo>
                  <a:lnTo>
                    <a:pt x="10250" y="626559"/>
                  </a:lnTo>
                  <a:lnTo>
                    <a:pt x="34310" y="647699"/>
                  </a:lnTo>
                  <a:lnTo>
                    <a:pt x="3625426" y="647699"/>
                  </a:lnTo>
                  <a:lnTo>
                    <a:pt x="3621521" y="650947"/>
                  </a:lnTo>
                  <a:lnTo>
                    <a:pt x="3615075" y="654435"/>
                  </a:lnTo>
                  <a:lnTo>
                    <a:pt x="3608051" y="656527"/>
                  </a:lnTo>
                  <a:lnTo>
                    <a:pt x="3600449" y="657224"/>
                  </a:lnTo>
                  <a:close/>
                </a:path>
                <a:path w="3638550" h="657225">
                  <a:moveTo>
                    <a:pt x="3625426" y="647699"/>
                  </a:moveTo>
                  <a:lnTo>
                    <a:pt x="3604238" y="647699"/>
                  </a:lnTo>
                  <a:lnTo>
                    <a:pt x="3607883" y="646974"/>
                  </a:lnTo>
                  <a:lnTo>
                    <a:pt x="3614885" y="644074"/>
                  </a:lnTo>
                  <a:lnTo>
                    <a:pt x="3617975" y="642009"/>
                  </a:lnTo>
                  <a:lnTo>
                    <a:pt x="3623334" y="636651"/>
                  </a:lnTo>
                  <a:lnTo>
                    <a:pt x="3625272" y="633750"/>
                  </a:lnTo>
                  <a:lnTo>
                    <a:pt x="3625399" y="633560"/>
                  </a:lnTo>
                  <a:lnTo>
                    <a:pt x="3628229" y="626726"/>
                  </a:lnTo>
                  <a:lnTo>
                    <a:pt x="3628299" y="626559"/>
                  </a:lnTo>
                  <a:lnTo>
                    <a:pt x="3629024" y="622914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619124"/>
                  </a:lnTo>
                  <a:lnTo>
                    <a:pt x="3637867" y="626559"/>
                  </a:lnTo>
                  <a:lnTo>
                    <a:pt x="3637852" y="626726"/>
                  </a:lnTo>
                  <a:lnTo>
                    <a:pt x="3635816" y="633560"/>
                  </a:lnTo>
                  <a:lnTo>
                    <a:pt x="3635759" y="633750"/>
                  </a:lnTo>
                  <a:lnTo>
                    <a:pt x="3632272" y="640197"/>
                  </a:lnTo>
                  <a:lnTo>
                    <a:pt x="3627390" y="646065"/>
                  </a:lnTo>
                  <a:lnTo>
                    <a:pt x="3625426" y="6476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513437" y="3831590"/>
            <a:ext cx="3603625" cy="1615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The</a:t>
            </a:r>
            <a:r>
              <a:rPr sz="1650" b="1" spc="6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20" dirty="0">
                <a:solidFill>
                  <a:srgbClr val="F7FAFB"/>
                </a:solidFill>
                <a:latin typeface="Segoe UI"/>
                <a:cs typeface="Segoe UI"/>
              </a:rPr>
              <a:t>Goal</a:t>
            </a:r>
            <a:endParaRPr sz="1650" dirty="0">
              <a:latin typeface="Segoe UI"/>
              <a:cs typeface="Segoe UI"/>
            </a:endParaRPr>
          </a:p>
          <a:p>
            <a:pPr marL="12065" marR="5080" algn="ctr">
              <a:lnSpc>
                <a:spcPct val="118700"/>
              </a:lnSpc>
              <a:spcBef>
                <a:spcPts val="1100"/>
              </a:spcBef>
            </a:pP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"To</a:t>
            </a:r>
            <a:r>
              <a:rPr sz="1650" b="1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build</a:t>
            </a:r>
            <a:r>
              <a:rPr sz="1650" b="1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a</a:t>
            </a:r>
            <a:r>
              <a:rPr sz="1650" b="1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Loan</a:t>
            </a:r>
            <a:r>
              <a:rPr sz="1650" b="1" spc="-10" dirty="0">
                <a:solidFill>
                  <a:srgbClr val="F7FAFB"/>
                </a:solidFill>
                <a:latin typeface="Segoe UI"/>
                <a:cs typeface="Segoe UI"/>
              </a:rPr>
              <a:t> Management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System</a:t>
            </a:r>
            <a:r>
              <a:rPr sz="1650" b="1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that</a:t>
            </a:r>
            <a:r>
              <a:rPr sz="1650" b="1" spc="5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digitizes</a:t>
            </a:r>
            <a:r>
              <a:rPr sz="1650" b="1" spc="5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the</a:t>
            </a:r>
            <a:r>
              <a:rPr sz="1650" b="1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10" dirty="0">
                <a:solidFill>
                  <a:srgbClr val="F7FAFB"/>
                </a:solidFill>
                <a:latin typeface="Segoe UI"/>
                <a:cs typeface="Segoe UI"/>
              </a:rPr>
              <a:t>complete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loan</a:t>
            </a:r>
            <a:r>
              <a:rPr sz="1650" b="1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lifecycle</a:t>
            </a:r>
            <a:r>
              <a:rPr sz="1650" b="1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lang="en-US" sz="1650" b="1" spc="40" dirty="0">
                <a:solidFill>
                  <a:srgbClr val="F7FAFB"/>
                </a:solidFill>
                <a:latin typeface="Segoe UI"/>
                <a:cs typeface="Segoe UI"/>
              </a:rPr>
              <a:t>-</a:t>
            </a:r>
            <a:r>
              <a:rPr sz="1650" b="1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from</a:t>
            </a:r>
            <a:r>
              <a:rPr sz="1650" b="1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application</a:t>
            </a:r>
            <a:r>
              <a:rPr sz="1650" b="1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25" dirty="0">
                <a:solidFill>
                  <a:srgbClr val="F7FAFB"/>
                </a:solidFill>
                <a:latin typeface="Segoe UI"/>
                <a:cs typeface="Segoe UI"/>
              </a:rPr>
              <a:t>to </a:t>
            </a:r>
            <a:r>
              <a:rPr sz="1650" b="1" spc="-10" dirty="0">
                <a:solidFill>
                  <a:srgbClr val="F7FAFB"/>
                </a:solidFill>
                <a:latin typeface="Segoe UI"/>
                <a:cs typeface="Segoe UI"/>
              </a:rPr>
              <a:t>closure."</a:t>
            </a:r>
            <a:endParaRPr sz="1650" dirty="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1225" y="2545714"/>
            <a:ext cx="3497579" cy="9645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Common</a:t>
            </a:r>
            <a:r>
              <a:rPr sz="1650" b="1" spc="8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10" dirty="0">
                <a:solidFill>
                  <a:srgbClr val="F7FAFB"/>
                </a:solidFill>
                <a:latin typeface="Segoe UI"/>
                <a:cs typeface="Segoe UI"/>
              </a:rPr>
              <a:t>Challenges</a:t>
            </a:r>
            <a:endParaRPr sz="165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Segoe UI"/>
              <a:cs typeface="Segoe UI"/>
            </a:endParaRPr>
          </a:p>
          <a:p>
            <a:pPr marL="143510" marR="5080">
              <a:lnSpc>
                <a:spcPct val="1094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Manual</a:t>
            </a:r>
            <a:r>
              <a:rPr sz="1200" b="1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Processing:</a:t>
            </a:r>
            <a:r>
              <a:rPr sz="1200" b="1" spc="120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Manual or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semi-automated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loan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processing.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23924" y="3762374"/>
            <a:ext cx="3638550" cy="666750"/>
            <a:chOff x="923924" y="3762374"/>
            <a:chExt cx="3638550" cy="666750"/>
          </a:xfrm>
        </p:grpSpPr>
        <p:sp>
          <p:nvSpPr>
            <p:cNvPr id="17" name="object 17"/>
            <p:cNvSpPr/>
            <p:nvPr/>
          </p:nvSpPr>
          <p:spPr>
            <a:xfrm>
              <a:off x="923924" y="3762374"/>
              <a:ext cx="3638550" cy="666750"/>
            </a:xfrm>
            <a:custGeom>
              <a:avLst/>
              <a:gdLst/>
              <a:ahLst/>
              <a:cxnLst/>
              <a:rect l="l" t="t" r="r" b="b"/>
              <a:pathLst>
                <a:path w="3638550" h="666750">
                  <a:moveTo>
                    <a:pt x="3600449" y="666749"/>
                  </a:moveTo>
                  <a:lnTo>
                    <a:pt x="38099" y="666749"/>
                  </a:lnTo>
                  <a:lnTo>
                    <a:pt x="30498" y="666052"/>
                  </a:lnTo>
                  <a:lnTo>
                    <a:pt x="697" y="636251"/>
                  </a:lnTo>
                  <a:lnTo>
                    <a:pt x="0" y="628649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28649"/>
                  </a:lnTo>
                  <a:lnTo>
                    <a:pt x="3615075" y="663960"/>
                  </a:lnTo>
                  <a:lnTo>
                    <a:pt x="3600449" y="6667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3924" y="3762375"/>
              <a:ext cx="3638550" cy="666750"/>
            </a:xfrm>
            <a:custGeom>
              <a:avLst/>
              <a:gdLst/>
              <a:ahLst/>
              <a:cxnLst/>
              <a:rect l="l" t="t" r="r" b="b"/>
              <a:pathLst>
                <a:path w="3638550" h="666750">
                  <a:moveTo>
                    <a:pt x="3600449" y="666749"/>
                  </a:moveTo>
                  <a:lnTo>
                    <a:pt x="38099" y="666749"/>
                  </a:lnTo>
                  <a:lnTo>
                    <a:pt x="30498" y="666052"/>
                  </a:lnTo>
                  <a:lnTo>
                    <a:pt x="697" y="636251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30498" y="697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32439"/>
                  </a:lnTo>
                  <a:lnTo>
                    <a:pt x="10250" y="636084"/>
                  </a:lnTo>
                  <a:lnTo>
                    <a:pt x="34310" y="657224"/>
                  </a:lnTo>
                  <a:lnTo>
                    <a:pt x="3625426" y="657224"/>
                  </a:lnTo>
                  <a:lnTo>
                    <a:pt x="3621521" y="660472"/>
                  </a:lnTo>
                  <a:lnTo>
                    <a:pt x="3615075" y="663960"/>
                  </a:lnTo>
                  <a:lnTo>
                    <a:pt x="3608051" y="666052"/>
                  </a:lnTo>
                  <a:lnTo>
                    <a:pt x="3600449" y="666749"/>
                  </a:lnTo>
                  <a:close/>
                </a:path>
                <a:path w="3638550" h="666750">
                  <a:moveTo>
                    <a:pt x="3625426" y="657224"/>
                  </a:moveTo>
                  <a:lnTo>
                    <a:pt x="3604238" y="657224"/>
                  </a:lnTo>
                  <a:lnTo>
                    <a:pt x="3607883" y="656499"/>
                  </a:lnTo>
                  <a:lnTo>
                    <a:pt x="3614885" y="653599"/>
                  </a:lnTo>
                  <a:lnTo>
                    <a:pt x="3617975" y="651534"/>
                  </a:lnTo>
                  <a:lnTo>
                    <a:pt x="3623334" y="646176"/>
                  </a:lnTo>
                  <a:lnTo>
                    <a:pt x="3625272" y="643275"/>
                  </a:lnTo>
                  <a:lnTo>
                    <a:pt x="3625399" y="643085"/>
                  </a:lnTo>
                  <a:lnTo>
                    <a:pt x="3628229" y="636251"/>
                  </a:lnTo>
                  <a:lnTo>
                    <a:pt x="3628299" y="636084"/>
                  </a:lnTo>
                  <a:lnTo>
                    <a:pt x="3629024" y="632439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38099"/>
                  </a:lnTo>
                  <a:lnTo>
                    <a:pt x="3638549" y="628649"/>
                  </a:lnTo>
                  <a:lnTo>
                    <a:pt x="3637867" y="636084"/>
                  </a:lnTo>
                  <a:lnTo>
                    <a:pt x="3637852" y="636251"/>
                  </a:lnTo>
                  <a:lnTo>
                    <a:pt x="3635816" y="643085"/>
                  </a:lnTo>
                  <a:lnTo>
                    <a:pt x="3635759" y="643275"/>
                  </a:lnTo>
                  <a:lnTo>
                    <a:pt x="3632272" y="649722"/>
                  </a:lnTo>
                  <a:lnTo>
                    <a:pt x="3627390" y="655590"/>
                  </a:lnTo>
                  <a:lnTo>
                    <a:pt x="3625426" y="6572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42640" y="3875404"/>
            <a:ext cx="3208020" cy="42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7FAFB"/>
                </a:solidFill>
                <a:latin typeface="Segoe UI"/>
                <a:cs typeface="Segoe UI"/>
              </a:rPr>
              <a:t>Tracking </a:t>
            </a: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Issues:</a:t>
            </a:r>
            <a:r>
              <a:rPr sz="1200" b="1" spc="114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Difficulty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tracking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loan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status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200" spc="-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approvals.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3924" y="4543424"/>
            <a:ext cx="3638550" cy="666750"/>
            <a:chOff x="923924" y="4543424"/>
            <a:chExt cx="3638550" cy="666750"/>
          </a:xfrm>
        </p:grpSpPr>
        <p:sp>
          <p:nvSpPr>
            <p:cNvPr id="21" name="object 21"/>
            <p:cNvSpPr/>
            <p:nvPr/>
          </p:nvSpPr>
          <p:spPr>
            <a:xfrm>
              <a:off x="923924" y="4543424"/>
              <a:ext cx="3638550" cy="666750"/>
            </a:xfrm>
            <a:custGeom>
              <a:avLst/>
              <a:gdLst/>
              <a:ahLst/>
              <a:cxnLst/>
              <a:rect l="l" t="t" r="r" b="b"/>
              <a:pathLst>
                <a:path w="3638550" h="666750">
                  <a:moveTo>
                    <a:pt x="3600449" y="666749"/>
                  </a:moveTo>
                  <a:lnTo>
                    <a:pt x="38099" y="666749"/>
                  </a:lnTo>
                  <a:lnTo>
                    <a:pt x="30498" y="666052"/>
                  </a:lnTo>
                  <a:lnTo>
                    <a:pt x="697" y="636251"/>
                  </a:lnTo>
                  <a:lnTo>
                    <a:pt x="0" y="628649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28649"/>
                  </a:lnTo>
                  <a:lnTo>
                    <a:pt x="3615075" y="663960"/>
                  </a:lnTo>
                  <a:lnTo>
                    <a:pt x="3600449" y="6667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3924" y="4543424"/>
              <a:ext cx="3638550" cy="666750"/>
            </a:xfrm>
            <a:custGeom>
              <a:avLst/>
              <a:gdLst/>
              <a:ahLst/>
              <a:cxnLst/>
              <a:rect l="l" t="t" r="r" b="b"/>
              <a:pathLst>
                <a:path w="3638550" h="666750">
                  <a:moveTo>
                    <a:pt x="3600449" y="666749"/>
                  </a:moveTo>
                  <a:lnTo>
                    <a:pt x="38099" y="666749"/>
                  </a:lnTo>
                  <a:lnTo>
                    <a:pt x="30498" y="666052"/>
                  </a:lnTo>
                  <a:lnTo>
                    <a:pt x="697" y="636251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32439"/>
                  </a:lnTo>
                  <a:lnTo>
                    <a:pt x="34310" y="657224"/>
                  </a:lnTo>
                  <a:lnTo>
                    <a:pt x="3625426" y="657224"/>
                  </a:lnTo>
                  <a:lnTo>
                    <a:pt x="3621521" y="660472"/>
                  </a:lnTo>
                  <a:lnTo>
                    <a:pt x="3615075" y="663960"/>
                  </a:lnTo>
                  <a:lnTo>
                    <a:pt x="3608051" y="666052"/>
                  </a:lnTo>
                  <a:lnTo>
                    <a:pt x="3600449" y="666749"/>
                  </a:lnTo>
                  <a:close/>
                </a:path>
                <a:path w="3638550" h="666750">
                  <a:moveTo>
                    <a:pt x="3625426" y="657224"/>
                  </a:moveTo>
                  <a:lnTo>
                    <a:pt x="3604238" y="657224"/>
                  </a:lnTo>
                  <a:lnTo>
                    <a:pt x="3607883" y="656499"/>
                  </a:lnTo>
                  <a:lnTo>
                    <a:pt x="3614885" y="653599"/>
                  </a:lnTo>
                  <a:lnTo>
                    <a:pt x="3617975" y="651534"/>
                  </a:lnTo>
                  <a:lnTo>
                    <a:pt x="3623334" y="646176"/>
                  </a:lnTo>
                  <a:lnTo>
                    <a:pt x="3625272" y="643275"/>
                  </a:lnTo>
                  <a:lnTo>
                    <a:pt x="3625399" y="643085"/>
                  </a:lnTo>
                  <a:lnTo>
                    <a:pt x="3628229" y="636251"/>
                  </a:lnTo>
                  <a:lnTo>
                    <a:pt x="3628299" y="636084"/>
                  </a:lnTo>
                  <a:lnTo>
                    <a:pt x="3629024" y="632439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38099"/>
                  </a:lnTo>
                  <a:lnTo>
                    <a:pt x="3638549" y="628649"/>
                  </a:lnTo>
                  <a:lnTo>
                    <a:pt x="3637867" y="636084"/>
                  </a:lnTo>
                  <a:lnTo>
                    <a:pt x="3637852" y="636251"/>
                  </a:lnTo>
                  <a:lnTo>
                    <a:pt x="3635816" y="643085"/>
                  </a:lnTo>
                  <a:lnTo>
                    <a:pt x="3635759" y="643275"/>
                  </a:lnTo>
                  <a:lnTo>
                    <a:pt x="3632272" y="649722"/>
                  </a:lnTo>
                  <a:lnTo>
                    <a:pt x="3627390" y="655590"/>
                  </a:lnTo>
                  <a:lnTo>
                    <a:pt x="3625426" y="6572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42640" y="4656454"/>
            <a:ext cx="3066415" cy="42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Limited</a:t>
            </a:r>
            <a:r>
              <a:rPr sz="1200" b="1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Visibility:</a:t>
            </a:r>
            <a:r>
              <a:rPr sz="1200" b="1" spc="120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Limited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visibility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into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EMI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schedules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repayments.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23924" y="5333999"/>
            <a:ext cx="3638550" cy="1447800"/>
            <a:chOff x="923924" y="5333999"/>
            <a:chExt cx="3638550" cy="1447800"/>
          </a:xfrm>
        </p:grpSpPr>
        <p:sp>
          <p:nvSpPr>
            <p:cNvPr id="25" name="object 25"/>
            <p:cNvSpPr/>
            <p:nvPr/>
          </p:nvSpPr>
          <p:spPr>
            <a:xfrm>
              <a:off x="923924" y="5333999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19124"/>
                  </a:lnTo>
                  <a:lnTo>
                    <a:pt x="3615075" y="654435"/>
                  </a:lnTo>
                  <a:lnTo>
                    <a:pt x="3600449" y="6572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3924" y="5333999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22914"/>
                  </a:lnTo>
                  <a:lnTo>
                    <a:pt x="34310" y="647699"/>
                  </a:lnTo>
                  <a:lnTo>
                    <a:pt x="3625426" y="647699"/>
                  </a:lnTo>
                  <a:lnTo>
                    <a:pt x="3621521" y="650947"/>
                  </a:lnTo>
                  <a:lnTo>
                    <a:pt x="3615075" y="654435"/>
                  </a:lnTo>
                  <a:lnTo>
                    <a:pt x="3608051" y="656527"/>
                  </a:lnTo>
                  <a:lnTo>
                    <a:pt x="3600449" y="657224"/>
                  </a:lnTo>
                  <a:close/>
                </a:path>
                <a:path w="3638550" h="657225">
                  <a:moveTo>
                    <a:pt x="3625426" y="647699"/>
                  </a:moveTo>
                  <a:lnTo>
                    <a:pt x="3604238" y="647699"/>
                  </a:lnTo>
                  <a:lnTo>
                    <a:pt x="3607883" y="646974"/>
                  </a:lnTo>
                  <a:lnTo>
                    <a:pt x="3614885" y="644074"/>
                  </a:lnTo>
                  <a:lnTo>
                    <a:pt x="3617975" y="642009"/>
                  </a:lnTo>
                  <a:lnTo>
                    <a:pt x="3623334" y="636651"/>
                  </a:lnTo>
                  <a:lnTo>
                    <a:pt x="3625272" y="633750"/>
                  </a:lnTo>
                  <a:lnTo>
                    <a:pt x="3625399" y="633560"/>
                  </a:lnTo>
                  <a:lnTo>
                    <a:pt x="3628229" y="626726"/>
                  </a:lnTo>
                  <a:lnTo>
                    <a:pt x="3628299" y="626559"/>
                  </a:lnTo>
                  <a:lnTo>
                    <a:pt x="3629024" y="622914"/>
                  </a:lnTo>
                  <a:lnTo>
                    <a:pt x="3629024" y="34310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619124"/>
                  </a:lnTo>
                  <a:lnTo>
                    <a:pt x="3637867" y="626559"/>
                  </a:lnTo>
                  <a:lnTo>
                    <a:pt x="3637852" y="626726"/>
                  </a:lnTo>
                  <a:lnTo>
                    <a:pt x="3635816" y="633560"/>
                  </a:lnTo>
                  <a:lnTo>
                    <a:pt x="3635759" y="633750"/>
                  </a:lnTo>
                  <a:lnTo>
                    <a:pt x="3632272" y="640197"/>
                  </a:lnTo>
                  <a:lnTo>
                    <a:pt x="3627390" y="646065"/>
                  </a:lnTo>
                  <a:lnTo>
                    <a:pt x="3625426" y="6476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3924" y="6115049"/>
              <a:ext cx="3638550" cy="666750"/>
            </a:xfrm>
            <a:custGeom>
              <a:avLst/>
              <a:gdLst/>
              <a:ahLst/>
              <a:cxnLst/>
              <a:rect l="l" t="t" r="r" b="b"/>
              <a:pathLst>
                <a:path w="3638550" h="666750">
                  <a:moveTo>
                    <a:pt x="3600449" y="666749"/>
                  </a:moveTo>
                  <a:lnTo>
                    <a:pt x="38099" y="666749"/>
                  </a:lnTo>
                  <a:lnTo>
                    <a:pt x="30498" y="666052"/>
                  </a:lnTo>
                  <a:lnTo>
                    <a:pt x="697" y="636251"/>
                  </a:lnTo>
                  <a:lnTo>
                    <a:pt x="0" y="628649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28649"/>
                  </a:lnTo>
                  <a:lnTo>
                    <a:pt x="3615075" y="663960"/>
                  </a:lnTo>
                  <a:lnTo>
                    <a:pt x="3600449" y="6667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3924" y="6115049"/>
              <a:ext cx="3638550" cy="666750"/>
            </a:xfrm>
            <a:custGeom>
              <a:avLst/>
              <a:gdLst/>
              <a:ahLst/>
              <a:cxnLst/>
              <a:rect l="l" t="t" r="r" b="b"/>
              <a:pathLst>
                <a:path w="3638550" h="666750">
                  <a:moveTo>
                    <a:pt x="3600449" y="666749"/>
                  </a:moveTo>
                  <a:lnTo>
                    <a:pt x="38099" y="666749"/>
                  </a:lnTo>
                  <a:lnTo>
                    <a:pt x="30498" y="666052"/>
                  </a:lnTo>
                  <a:lnTo>
                    <a:pt x="697" y="636251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9524" y="34310"/>
                  </a:lnTo>
                  <a:lnTo>
                    <a:pt x="9524" y="632439"/>
                  </a:lnTo>
                  <a:lnTo>
                    <a:pt x="34310" y="657224"/>
                  </a:lnTo>
                  <a:lnTo>
                    <a:pt x="3625426" y="657224"/>
                  </a:lnTo>
                  <a:lnTo>
                    <a:pt x="3621521" y="660472"/>
                  </a:lnTo>
                  <a:lnTo>
                    <a:pt x="3615075" y="663960"/>
                  </a:lnTo>
                  <a:lnTo>
                    <a:pt x="3608051" y="666052"/>
                  </a:lnTo>
                  <a:lnTo>
                    <a:pt x="3600449" y="666749"/>
                  </a:lnTo>
                  <a:close/>
                </a:path>
                <a:path w="3638550" h="666750">
                  <a:moveTo>
                    <a:pt x="3625426" y="657224"/>
                  </a:moveTo>
                  <a:lnTo>
                    <a:pt x="3604238" y="657224"/>
                  </a:lnTo>
                  <a:lnTo>
                    <a:pt x="3607883" y="656499"/>
                  </a:lnTo>
                  <a:lnTo>
                    <a:pt x="3614885" y="653599"/>
                  </a:lnTo>
                  <a:lnTo>
                    <a:pt x="3617975" y="651534"/>
                  </a:lnTo>
                  <a:lnTo>
                    <a:pt x="3623334" y="646176"/>
                  </a:lnTo>
                  <a:lnTo>
                    <a:pt x="3625272" y="643275"/>
                  </a:lnTo>
                  <a:lnTo>
                    <a:pt x="3625399" y="643085"/>
                  </a:lnTo>
                  <a:lnTo>
                    <a:pt x="3628229" y="636251"/>
                  </a:lnTo>
                  <a:lnTo>
                    <a:pt x="3628299" y="636084"/>
                  </a:lnTo>
                  <a:lnTo>
                    <a:pt x="3629024" y="632439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38099"/>
                  </a:lnTo>
                  <a:lnTo>
                    <a:pt x="3638549" y="628649"/>
                  </a:lnTo>
                  <a:lnTo>
                    <a:pt x="3637867" y="636084"/>
                  </a:lnTo>
                  <a:lnTo>
                    <a:pt x="3637852" y="636251"/>
                  </a:lnTo>
                  <a:lnTo>
                    <a:pt x="3635816" y="643085"/>
                  </a:lnTo>
                  <a:lnTo>
                    <a:pt x="3635759" y="643275"/>
                  </a:lnTo>
                  <a:lnTo>
                    <a:pt x="3632272" y="649722"/>
                  </a:lnTo>
                  <a:lnTo>
                    <a:pt x="3627390" y="655590"/>
                  </a:lnTo>
                  <a:lnTo>
                    <a:pt x="3625426" y="6572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42640" y="5447029"/>
            <a:ext cx="3228975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3410">
              <a:lnSpc>
                <a:spcPct val="109400"/>
              </a:lnSpc>
              <a:spcBef>
                <a:spcPts val="100"/>
              </a:spcBef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Poor</a:t>
            </a:r>
            <a:r>
              <a:rPr sz="1200" b="1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Audit:</a:t>
            </a:r>
            <a:r>
              <a:rPr sz="1200" b="1" spc="95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Poor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audit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reporting mechanisms.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ct val="1094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Security</a:t>
            </a:r>
            <a:r>
              <a:rPr sz="1200" b="1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Risks:</a:t>
            </a:r>
            <a:r>
              <a:rPr sz="1200" b="1" spc="125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Security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risks around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customer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financial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data.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918A1C8-5FFF-86EE-A23C-7F8686E6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E544049-1077-EAA3-A7D6-988ADDFC2B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0EA69672-FFC5-CB74-A7C7-828E6AF47564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C732814-08BB-61B4-A830-CBA8E72185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545A-7D11-8961-784F-3B77EEAF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406680"/>
            <a:ext cx="6019800" cy="2897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5FE56-7F48-A9E1-EC0B-CB08F7D1F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93" y="4495800"/>
            <a:ext cx="6061507" cy="2897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81D54-47F9-C618-10BC-6DD47001F963}"/>
              </a:ext>
            </a:extLst>
          </p:cNvPr>
          <p:cNvSpPr txBox="1"/>
          <p:nvPr/>
        </p:nvSpPr>
        <p:spPr>
          <a:xfrm>
            <a:off x="7010400" y="1981200"/>
            <a:ext cx="259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Proof Document Submission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2E10A-99E2-7E6A-27D0-9D4D95DC46B9}"/>
              </a:ext>
            </a:extLst>
          </p:cNvPr>
          <p:cNvSpPr txBox="1"/>
          <p:nvPr/>
        </p:nvSpPr>
        <p:spPr>
          <a:xfrm>
            <a:off x="7620000" y="5300253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My Loans</a:t>
            </a:r>
          </a:p>
        </p:txBody>
      </p:sp>
    </p:spTree>
    <p:extLst>
      <p:ext uri="{BB962C8B-B14F-4D97-AF65-F5344CB8AC3E}">
        <p14:creationId xmlns:p14="http://schemas.microsoft.com/office/powerpoint/2010/main" val="304292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9F5401B-AF67-31D5-60CD-1C983931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549835B-07EF-A250-4251-5C6BA7E75E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261085E-8B1A-E844-B17C-6B06E36E398F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CF18FDA-E3B2-3816-F499-8E6EA864A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D8813-ACAF-4347-5140-3317F3B1F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1" y="1344045"/>
            <a:ext cx="3352800" cy="3188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9D4AE6-BFAF-38B9-9145-41C6BB924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91" y="4633726"/>
            <a:ext cx="5686909" cy="2746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63729-7D43-F6A7-9EF3-4AC8B9DF6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24" y="1344045"/>
            <a:ext cx="2731891" cy="3130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67FB3C-9FBA-885C-3248-E6847EAE0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248" y="1344045"/>
            <a:ext cx="2738800" cy="3130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62FEF-1A47-4C74-DF00-3FE5DF76B810}"/>
              </a:ext>
            </a:extLst>
          </p:cNvPr>
          <p:cNvSpPr txBox="1"/>
          <p:nvPr/>
        </p:nvSpPr>
        <p:spPr>
          <a:xfrm>
            <a:off x="6562000" y="4953000"/>
            <a:ext cx="31635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Loan Status,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EMI Schedule, Pay EMI,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Pay Outstanding</a:t>
            </a:r>
          </a:p>
        </p:txBody>
      </p:sp>
    </p:spTree>
    <p:extLst>
      <p:ext uri="{BB962C8B-B14F-4D97-AF65-F5344CB8AC3E}">
        <p14:creationId xmlns:p14="http://schemas.microsoft.com/office/powerpoint/2010/main" val="40162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54A9EA1-ECB9-61F8-404C-B8603BF0F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F2F3E5C-5271-3409-F64F-39C20CD27A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257376D-41E3-E702-8508-2615DA45E891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87DD231-7E76-1486-8439-E03C0598AA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4906A-CF0E-6310-9FA8-2AC51F3C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371600"/>
            <a:ext cx="5745819" cy="278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4F8FB-FB39-D37F-E736-31B21D008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48" y="4495800"/>
            <a:ext cx="5743009" cy="2781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6B1F9E-8C44-73CA-FF63-FAEEC19F630A}"/>
              </a:ext>
            </a:extLst>
          </p:cNvPr>
          <p:cNvSpPr txBox="1"/>
          <p:nvPr/>
        </p:nvSpPr>
        <p:spPr>
          <a:xfrm>
            <a:off x="6705600" y="23622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Payment History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03FC7-687E-1577-0375-1311855BDA69}"/>
              </a:ext>
            </a:extLst>
          </p:cNvPr>
          <p:cNvSpPr txBox="1"/>
          <p:nvPr/>
        </p:nvSpPr>
        <p:spPr>
          <a:xfrm>
            <a:off x="6823984" y="536323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Print Statement</a:t>
            </a:r>
          </a:p>
        </p:txBody>
      </p:sp>
    </p:spTree>
    <p:extLst>
      <p:ext uri="{BB962C8B-B14F-4D97-AF65-F5344CB8AC3E}">
        <p14:creationId xmlns:p14="http://schemas.microsoft.com/office/powerpoint/2010/main" val="4253543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F82C87-B0F4-89A5-CAEF-A38E43822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FE404BA-6B10-B510-4696-EB43EB83530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A665A6BD-F5BB-0A93-1DB5-6CB0044AEBE3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04E9B8A-632E-23DD-BA2C-AB21BE8FC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A7DB8-6AF0-BDC7-13B5-FFD74D9C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78273"/>
            <a:ext cx="6019800" cy="2882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36B10-D3CB-D344-7FC4-6EC92A9D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486443"/>
            <a:ext cx="6074853" cy="2943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2E4AB2-204C-994E-D372-A78251CE9457}"/>
              </a:ext>
            </a:extLst>
          </p:cNvPr>
          <p:cNvSpPr txBox="1"/>
          <p:nvPr/>
        </p:nvSpPr>
        <p:spPr>
          <a:xfrm>
            <a:off x="6857999" y="2514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EMI Calculator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556C2-741E-F3C6-242F-2B692CD5948A}"/>
              </a:ext>
            </a:extLst>
          </p:cNvPr>
          <p:cNvSpPr txBox="1"/>
          <p:nvPr/>
        </p:nvSpPr>
        <p:spPr>
          <a:xfrm>
            <a:off x="7311483" y="5292298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Foreclosure Calculator</a:t>
            </a:r>
          </a:p>
        </p:txBody>
      </p:sp>
    </p:spTree>
    <p:extLst>
      <p:ext uri="{BB962C8B-B14F-4D97-AF65-F5344CB8AC3E}">
        <p14:creationId xmlns:p14="http://schemas.microsoft.com/office/powerpoint/2010/main" val="887614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A5CDA4A-E68D-4553-9301-ACABBEF4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73B9A25-B65E-7F02-7102-958BC00D90C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2D351F9-1E94-9925-3D70-473AA098649F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03D6C83-7607-D0E8-77B8-7DD5CC3584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0986C-B3A8-C6BA-4658-2ADA2D03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8" y="1360449"/>
            <a:ext cx="6019800" cy="2896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7632C-2DA8-83A4-EF6C-1CF96E28A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79" y="4465284"/>
            <a:ext cx="6019800" cy="2924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A9444-802E-F091-621D-36F9DF18E8EA}"/>
              </a:ext>
            </a:extLst>
          </p:cNvPr>
          <p:cNvSpPr txBox="1"/>
          <p:nvPr/>
        </p:nvSpPr>
        <p:spPr>
          <a:xfrm>
            <a:off x="6858000" y="2057400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Loan Officer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AFE74-7125-6C87-7225-7D982E1C5756}"/>
              </a:ext>
            </a:extLst>
          </p:cNvPr>
          <p:cNvSpPr txBox="1"/>
          <p:nvPr/>
        </p:nvSpPr>
        <p:spPr>
          <a:xfrm>
            <a:off x="7162800" y="5068907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Loan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92761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9501C94-171F-A9E4-48F6-85B21A205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84535C2-92CA-E336-3EBA-292FE31F5E2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20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C72C673B-4232-A5E8-8AF3-9A2C8E3090F6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8A9FCF1-9D9F-114F-5D7A-DADB979B7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73AA3-B9BD-73B1-6290-79B0F79A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53" y="2204608"/>
            <a:ext cx="3124199" cy="2425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843B77-7B0E-6997-1B53-5B430C69A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937" y="2105727"/>
            <a:ext cx="6178828" cy="3560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CE7E31-F2C5-4283-8110-5435BD96F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85" y="4763891"/>
            <a:ext cx="4496428" cy="2519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7CCD80-FFDE-CD6C-6E0A-4F5D96C277AF}"/>
              </a:ext>
            </a:extLst>
          </p:cNvPr>
          <p:cNvSpPr txBox="1"/>
          <p:nvPr/>
        </p:nvSpPr>
        <p:spPr>
          <a:xfrm>
            <a:off x="5334000" y="609600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Loan Documents &amp; Officer Reports</a:t>
            </a:r>
          </a:p>
        </p:txBody>
      </p:sp>
    </p:spTree>
    <p:extLst>
      <p:ext uri="{BB962C8B-B14F-4D97-AF65-F5344CB8AC3E}">
        <p14:creationId xmlns:p14="http://schemas.microsoft.com/office/powerpoint/2010/main" val="3289665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8770F06-548B-D7FF-866C-216B0515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A51AF92-3D57-62A2-D93F-CEB83097B25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75CC6DEB-C3C0-6DDB-EB36-C9CC6A4778E2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D0F03CB-0AC2-5340-96ED-453519AE2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UI Screens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AFDE7-4050-67F3-EADF-4E9019B4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88" y="1264345"/>
            <a:ext cx="4814012" cy="2698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9DDD8D-5746-9833-042F-66185E264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59" y="4111634"/>
            <a:ext cx="4814012" cy="3241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01CDA8-4A62-58A7-A3B0-4993D4B21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414" y="1295940"/>
            <a:ext cx="4419600" cy="2075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A91F8-7870-BCC4-29B8-6446A86AD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059" y="3580910"/>
            <a:ext cx="4459232" cy="2945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1BEB58-C030-BCD7-9DEF-96E0DC69C3BA}"/>
              </a:ext>
            </a:extLst>
          </p:cNvPr>
          <p:cNvSpPr txBox="1"/>
          <p:nvPr/>
        </p:nvSpPr>
        <p:spPr>
          <a:xfrm>
            <a:off x="5638800" y="6680855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08616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2145233-1BD7-4AE5-9DEB-FA9AF7492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18FF32F-0DF8-F8F2-76CF-1A4321422AB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E3E04789-CC06-9221-DEF1-AC61D5ACBACA}"/>
              </a:ext>
            </a:extLst>
          </p:cNvPr>
          <p:cNvSpPr/>
          <p:nvPr/>
        </p:nvSpPr>
        <p:spPr>
          <a:xfrm>
            <a:off x="3505199" y="1133474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2BA237B-E117-B3E2-E049-C680355CED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20" y="568325"/>
            <a:ext cx="306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Swagger UI</a:t>
            </a:r>
            <a:endParaRPr spc="-1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323D9-BB60-8B4F-1C11-07B113BBC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37732"/>
            <a:ext cx="2699787" cy="6031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373FD-D943-7EDE-8A7C-831192539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95" y="1437732"/>
            <a:ext cx="2755205" cy="60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4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0058399" cy="777240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876549" y="1952622"/>
            <a:ext cx="4305300" cy="19050"/>
          </a:xfrm>
          <a:custGeom>
            <a:avLst/>
            <a:gdLst/>
            <a:ahLst/>
            <a:cxnLst/>
            <a:rect l="l" t="t" r="r" b="b"/>
            <a:pathLst>
              <a:path w="4305300" h="19050">
                <a:moveTo>
                  <a:pt x="4305299" y="19049"/>
                </a:moveTo>
                <a:lnTo>
                  <a:pt x="0" y="19049"/>
                </a:lnTo>
                <a:lnTo>
                  <a:pt x="0" y="0"/>
                </a:lnTo>
                <a:lnTo>
                  <a:pt x="4305299" y="0"/>
                </a:lnTo>
                <a:lnTo>
                  <a:pt x="43052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1115">
              <a:lnSpc>
                <a:spcPct val="100000"/>
              </a:lnSpc>
              <a:spcBef>
                <a:spcPts val="100"/>
              </a:spcBef>
            </a:pPr>
            <a:r>
              <a:rPr dirty="0"/>
              <a:t>Results</a:t>
            </a:r>
            <a:r>
              <a:rPr spc="-105" dirty="0"/>
              <a:t> </a:t>
            </a:r>
            <a:r>
              <a:rPr dirty="0"/>
              <a:t>&amp;</a:t>
            </a:r>
            <a:r>
              <a:rPr spc="-100" dirty="0"/>
              <a:t> </a:t>
            </a:r>
            <a:r>
              <a:rPr spc="-10" dirty="0"/>
              <a:t>Achievements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09599" y="2200271"/>
            <a:ext cx="4267200" cy="4200525"/>
            <a:chOff x="609599" y="2200271"/>
            <a:chExt cx="4267200" cy="4200525"/>
          </a:xfrm>
        </p:grpSpPr>
        <p:sp>
          <p:nvSpPr>
            <p:cNvPr id="6" name="object 6"/>
            <p:cNvSpPr/>
            <p:nvPr/>
          </p:nvSpPr>
          <p:spPr>
            <a:xfrm>
              <a:off x="609599" y="2200271"/>
              <a:ext cx="4267200" cy="4200525"/>
            </a:xfrm>
            <a:custGeom>
              <a:avLst/>
              <a:gdLst/>
              <a:ahLst/>
              <a:cxnLst/>
              <a:rect l="l" t="t" r="r" b="b"/>
              <a:pathLst>
                <a:path w="4267200" h="4200525">
                  <a:moveTo>
                    <a:pt x="4152899" y="4200524"/>
                  </a:moveTo>
                  <a:lnTo>
                    <a:pt x="114299" y="4200524"/>
                  </a:lnTo>
                  <a:lnTo>
                    <a:pt x="103040" y="4199980"/>
                  </a:lnTo>
                  <a:lnTo>
                    <a:pt x="60364" y="4187012"/>
                  </a:lnTo>
                  <a:lnTo>
                    <a:pt x="25900" y="4158700"/>
                  </a:lnTo>
                  <a:lnTo>
                    <a:pt x="4893" y="4119353"/>
                  </a:lnTo>
                  <a:lnTo>
                    <a:pt x="0" y="408622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4086224"/>
                  </a:lnTo>
                  <a:lnTo>
                    <a:pt x="4258498" y="4129964"/>
                  </a:lnTo>
                  <a:lnTo>
                    <a:pt x="4233721" y="4167046"/>
                  </a:lnTo>
                  <a:lnTo>
                    <a:pt x="4196639" y="4191823"/>
                  </a:lnTo>
                  <a:lnTo>
                    <a:pt x="4152899" y="42005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599" y="2200275"/>
              <a:ext cx="4267200" cy="4200525"/>
            </a:xfrm>
            <a:custGeom>
              <a:avLst/>
              <a:gdLst/>
              <a:ahLst/>
              <a:cxnLst/>
              <a:rect l="l" t="t" r="r" b="b"/>
              <a:pathLst>
                <a:path w="4267200" h="4200525">
                  <a:moveTo>
                    <a:pt x="4152899" y="4200524"/>
                  </a:moveTo>
                  <a:lnTo>
                    <a:pt x="114299" y="4200524"/>
                  </a:lnTo>
                  <a:lnTo>
                    <a:pt x="103040" y="4199980"/>
                  </a:lnTo>
                  <a:lnTo>
                    <a:pt x="60364" y="4187012"/>
                  </a:lnTo>
                  <a:lnTo>
                    <a:pt x="25900" y="4158700"/>
                  </a:lnTo>
                  <a:lnTo>
                    <a:pt x="4893" y="4119354"/>
                  </a:lnTo>
                  <a:lnTo>
                    <a:pt x="0" y="408622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198387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4093104"/>
                  </a:lnTo>
                  <a:lnTo>
                    <a:pt x="20133" y="4132675"/>
                  </a:lnTo>
                  <a:lnTo>
                    <a:pt x="45077" y="4165176"/>
                  </a:lnTo>
                  <a:lnTo>
                    <a:pt x="80560" y="4185656"/>
                  </a:lnTo>
                  <a:lnTo>
                    <a:pt x="107420" y="4190999"/>
                  </a:lnTo>
                  <a:lnTo>
                    <a:pt x="4198385" y="4190999"/>
                  </a:lnTo>
                  <a:lnTo>
                    <a:pt x="4196639" y="4191823"/>
                  </a:lnTo>
                  <a:lnTo>
                    <a:pt x="4186029" y="4195630"/>
                  </a:lnTo>
                  <a:lnTo>
                    <a:pt x="4175202" y="4198349"/>
                  </a:lnTo>
                  <a:lnTo>
                    <a:pt x="4164159" y="4199980"/>
                  </a:lnTo>
                  <a:lnTo>
                    <a:pt x="4152899" y="4200524"/>
                  </a:lnTo>
                  <a:close/>
                </a:path>
                <a:path w="4267200" h="4200525">
                  <a:moveTo>
                    <a:pt x="4198385" y="4190999"/>
                  </a:moveTo>
                  <a:lnTo>
                    <a:pt x="4159779" y="4190999"/>
                  </a:lnTo>
                  <a:lnTo>
                    <a:pt x="4166592" y="4190328"/>
                  </a:lnTo>
                  <a:lnTo>
                    <a:pt x="4180087" y="4187644"/>
                  </a:lnTo>
                  <a:lnTo>
                    <a:pt x="4216829" y="4169519"/>
                  </a:lnTo>
                  <a:lnTo>
                    <a:pt x="4243838" y="4138713"/>
                  </a:lnTo>
                  <a:lnTo>
                    <a:pt x="4257003" y="4099917"/>
                  </a:lnTo>
                  <a:lnTo>
                    <a:pt x="4257674" y="4093104"/>
                  </a:lnTo>
                  <a:lnTo>
                    <a:pt x="4257674" y="107420"/>
                  </a:lnTo>
                  <a:lnTo>
                    <a:pt x="4247066" y="67848"/>
                  </a:lnTo>
                  <a:lnTo>
                    <a:pt x="4222121" y="35348"/>
                  </a:lnTo>
                  <a:lnTo>
                    <a:pt x="4186638" y="14867"/>
                  </a:lnTo>
                  <a:lnTo>
                    <a:pt x="4159779" y="9524"/>
                  </a:lnTo>
                  <a:lnTo>
                    <a:pt x="4198387" y="9524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4086224"/>
                  </a:lnTo>
                  <a:lnTo>
                    <a:pt x="4266655" y="4097484"/>
                  </a:lnTo>
                  <a:lnTo>
                    <a:pt x="4253687" y="4140159"/>
                  </a:lnTo>
                  <a:lnTo>
                    <a:pt x="4225375" y="4174624"/>
                  </a:lnTo>
                  <a:lnTo>
                    <a:pt x="4206834" y="4187012"/>
                  </a:lnTo>
                  <a:lnTo>
                    <a:pt x="4198385" y="41909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3924" y="2952746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19124"/>
                  </a:lnTo>
                  <a:lnTo>
                    <a:pt x="3615075" y="654435"/>
                  </a:lnTo>
                  <a:lnTo>
                    <a:pt x="3600449" y="6572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3924" y="2952750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22914"/>
                  </a:lnTo>
                  <a:lnTo>
                    <a:pt x="34310" y="647699"/>
                  </a:lnTo>
                  <a:lnTo>
                    <a:pt x="3625426" y="647699"/>
                  </a:lnTo>
                  <a:lnTo>
                    <a:pt x="3621521" y="650947"/>
                  </a:lnTo>
                  <a:lnTo>
                    <a:pt x="3615075" y="654435"/>
                  </a:lnTo>
                  <a:lnTo>
                    <a:pt x="3608051" y="656527"/>
                  </a:lnTo>
                  <a:lnTo>
                    <a:pt x="3600449" y="657224"/>
                  </a:lnTo>
                  <a:close/>
                </a:path>
                <a:path w="3638550" h="657225">
                  <a:moveTo>
                    <a:pt x="3625426" y="647699"/>
                  </a:moveTo>
                  <a:lnTo>
                    <a:pt x="3604238" y="647699"/>
                  </a:lnTo>
                  <a:lnTo>
                    <a:pt x="3607883" y="646974"/>
                  </a:lnTo>
                  <a:lnTo>
                    <a:pt x="3614885" y="644074"/>
                  </a:lnTo>
                  <a:lnTo>
                    <a:pt x="3629024" y="622914"/>
                  </a:lnTo>
                  <a:lnTo>
                    <a:pt x="3629024" y="34310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619124"/>
                  </a:lnTo>
                  <a:lnTo>
                    <a:pt x="3637867" y="626559"/>
                  </a:lnTo>
                  <a:lnTo>
                    <a:pt x="3637852" y="626726"/>
                  </a:lnTo>
                  <a:lnTo>
                    <a:pt x="3635816" y="633560"/>
                  </a:lnTo>
                  <a:lnTo>
                    <a:pt x="3635759" y="633750"/>
                  </a:lnTo>
                  <a:lnTo>
                    <a:pt x="3632272" y="640197"/>
                  </a:lnTo>
                  <a:lnTo>
                    <a:pt x="3627390" y="646065"/>
                  </a:lnTo>
                  <a:lnTo>
                    <a:pt x="3625426" y="6476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3924" y="3733796"/>
              <a:ext cx="3638550" cy="666750"/>
            </a:xfrm>
            <a:custGeom>
              <a:avLst/>
              <a:gdLst/>
              <a:ahLst/>
              <a:cxnLst/>
              <a:rect l="l" t="t" r="r" b="b"/>
              <a:pathLst>
                <a:path w="3638550" h="666750">
                  <a:moveTo>
                    <a:pt x="3600449" y="666749"/>
                  </a:moveTo>
                  <a:lnTo>
                    <a:pt x="38099" y="666749"/>
                  </a:lnTo>
                  <a:lnTo>
                    <a:pt x="30498" y="666052"/>
                  </a:lnTo>
                  <a:lnTo>
                    <a:pt x="697" y="636251"/>
                  </a:lnTo>
                  <a:lnTo>
                    <a:pt x="0" y="628649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28649"/>
                  </a:lnTo>
                  <a:lnTo>
                    <a:pt x="3615075" y="663960"/>
                  </a:lnTo>
                  <a:lnTo>
                    <a:pt x="3600449" y="6667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3924" y="3733799"/>
              <a:ext cx="3638550" cy="666750"/>
            </a:xfrm>
            <a:custGeom>
              <a:avLst/>
              <a:gdLst/>
              <a:ahLst/>
              <a:cxnLst/>
              <a:rect l="l" t="t" r="r" b="b"/>
              <a:pathLst>
                <a:path w="3638550" h="666750">
                  <a:moveTo>
                    <a:pt x="3600449" y="666749"/>
                  </a:moveTo>
                  <a:lnTo>
                    <a:pt x="38099" y="666749"/>
                  </a:lnTo>
                  <a:lnTo>
                    <a:pt x="30498" y="666052"/>
                  </a:lnTo>
                  <a:lnTo>
                    <a:pt x="697" y="636251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32439"/>
                  </a:lnTo>
                  <a:lnTo>
                    <a:pt x="10250" y="636084"/>
                  </a:lnTo>
                  <a:lnTo>
                    <a:pt x="34310" y="657224"/>
                  </a:lnTo>
                  <a:lnTo>
                    <a:pt x="3625426" y="657224"/>
                  </a:lnTo>
                  <a:lnTo>
                    <a:pt x="3621521" y="660472"/>
                  </a:lnTo>
                  <a:lnTo>
                    <a:pt x="3615075" y="663960"/>
                  </a:lnTo>
                  <a:lnTo>
                    <a:pt x="3608051" y="666052"/>
                  </a:lnTo>
                  <a:lnTo>
                    <a:pt x="3600449" y="666749"/>
                  </a:lnTo>
                  <a:close/>
                </a:path>
                <a:path w="3638550" h="666750">
                  <a:moveTo>
                    <a:pt x="3625426" y="657224"/>
                  </a:moveTo>
                  <a:lnTo>
                    <a:pt x="3604238" y="657224"/>
                  </a:lnTo>
                  <a:lnTo>
                    <a:pt x="3607883" y="656499"/>
                  </a:lnTo>
                  <a:lnTo>
                    <a:pt x="3614885" y="653599"/>
                  </a:lnTo>
                  <a:lnTo>
                    <a:pt x="3628229" y="636251"/>
                  </a:lnTo>
                  <a:lnTo>
                    <a:pt x="3628299" y="636084"/>
                  </a:lnTo>
                  <a:lnTo>
                    <a:pt x="3629024" y="632439"/>
                  </a:lnTo>
                  <a:lnTo>
                    <a:pt x="3629024" y="34310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38099"/>
                  </a:lnTo>
                  <a:lnTo>
                    <a:pt x="3638549" y="628649"/>
                  </a:lnTo>
                  <a:lnTo>
                    <a:pt x="3637867" y="636084"/>
                  </a:lnTo>
                  <a:lnTo>
                    <a:pt x="3637852" y="636251"/>
                  </a:lnTo>
                  <a:lnTo>
                    <a:pt x="3635816" y="643085"/>
                  </a:lnTo>
                  <a:lnTo>
                    <a:pt x="3635759" y="643275"/>
                  </a:lnTo>
                  <a:lnTo>
                    <a:pt x="3632272" y="649722"/>
                  </a:lnTo>
                  <a:lnTo>
                    <a:pt x="3627390" y="655590"/>
                  </a:lnTo>
                  <a:lnTo>
                    <a:pt x="3625426" y="6572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3924" y="4524371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19124"/>
                  </a:lnTo>
                  <a:lnTo>
                    <a:pt x="3615075" y="654435"/>
                  </a:lnTo>
                  <a:lnTo>
                    <a:pt x="3600449" y="6572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3924" y="4524374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30498" y="697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22914"/>
                  </a:lnTo>
                  <a:lnTo>
                    <a:pt x="34310" y="647699"/>
                  </a:lnTo>
                  <a:lnTo>
                    <a:pt x="3625426" y="647699"/>
                  </a:lnTo>
                  <a:lnTo>
                    <a:pt x="3621521" y="650947"/>
                  </a:lnTo>
                  <a:lnTo>
                    <a:pt x="3615075" y="654435"/>
                  </a:lnTo>
                  <a:lnTo>
                    <a:pt x="3608051" y="656527"/>
                  </a:lnTo>
                  <a:lnTo>
                    <a:pt x="3600449" y="657224"/>
                  </a:lnTo>
                  <a:close/>
                </a:path>
                <a:path w="3638550" h="657225">
                  <a:moveTo>
                    <a:pt x="3625426" y="647699"/>
                  </a:moveTo>
                  <a:lnTo>
                    <a:pt x="3604238" y="647699"/>
                  </a:lnTo>
                  <a:lnTo>
                    <a:pt x="3607883" y="646974"/>
                  </a:lnTo>
                  <a:lnTo>
                    <a:pt x="3614885" y="644074"/>
                  </a:lnTo>
                  <a:lnTo>
                    <a:pt x="3617975" y="642009"/>
                  </a:lnTo>
                  <a:lnTo>
                    <a:pt x="3623334" y="636651"/>
                  </a:lnTo>
                  <a:lnTo>
                    <a:pt x="3625272" y="633750"/>
                  </a:lnTo>
                  <a:lnTo>
                    <a:pt x="3625399" y="633560"/>
                  </a:lnTo>
                  <a:lnTo>
                    <a:pt x="3628229" y="626726"/>
                  </a:lnTo>
                  <a:lnTo>
                    <a:pt x="3628299" y="626559"/>
                  </a:lnTo>
                  <a:lnTo>
                    <a:pt x="3629024" y="622914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619124"/>
                  </a:lnTo>
                  <a:lnTo>
                    <a:pt x="3637867" y="626559"/>
                  </a:lnTo>
                  <a:lnTo>
                    <a:pt x="3637852" y="626726"/>
                  </a:lnTo>
                  <a:lnTo>
                    <a:pt x="3635816" y="633560"/>
                  </a:lnTo>
                  <a:lnTo>
                    <a:pt x="3635759" y="633750"/>
                  </a:lnTo>
                  <a:lnTo>
                    <a:pt x="3632272" y="640197"/>
                  </a:lnTo>
                  <a:lnTo>
                    <a:pt x="3627390" y="646065"/>
                  </a:lnTo>
                  <a:lnTo>
                    <a:pt x="3625426" y="6476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3924" y="5305420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19124"/>
                  </a:lnTo>
                  <a:lnTo>
                    <a:pt x="3615075" y="654435"/>
                  </a:lnTo>
                  <a:lnTo>
                    <a:pt x="3600449" y="6572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924" y="5305425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22914"/>
                  </a:lnTo>
                  <a:lnTo>
                    <a:pt x="10250" y="626559"/>
                  </a:lnTo>
                  <a:lnTo>
                    <a:pt x="34310" y="647699"/>
                  </a:lnTo>
                  <a:lnTo>
                    <a:pt x="3625425" y="647699"/>
                  </a:lnTo>
                  <a:lnTo>
                    <a:pt x="3621521" y="650947"/>
                  </a:lnTo>
                  <a:lnTo>
                    <a:pt x="3615075" y="654435"/>
                  </a:lnTo>
                  <a:lnTo>
                    <a:pt x="3608051" y="656527"/>
                  </a:lnTo>
                  <a:lnTo>
                    <a:pt x="3600449" y="657224"/>
                  </a:lnTo>
                  <a:close/>
                </a:path>
                <a:path w="3638550" h="657225">
                  <a:moveTo>
                    <a:pt x="3625425" y="647699"/>
                  </a:moveTo>
                  <a:lnTo>
                    <a:pt x="3604238" y="647699"/>
                  </a:lnTo>
                  <a:lnTo>
                    <a:pt x="3607883" y="646974"/>
                  </a:lnTo>
                  <a:lnTo>
                    <a:pt x="3614885" y="644074"/>
                  </a:lnTo>
                  <a:lnTo>
                    <a:pt x="3628229" y="626726"/>
                  </a:lnTo>
                  <a:lnTo>
                    <a:pt x="3628299" y="626559"/>
                  </a:lnTo>
                  <a:lnTo>
                    <a:pt x="3629024" y="622914"/>
                  </a:lnTo>
                  <a:lnTo>
                    <a:pt x="3629024" y="34310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619124"/>
                  </a:lnTo>
                  <a:lnTo>
                    <a:pt x="3637867" y="626559"/>
                  </a:lnTo>
                  <a:lnTo>
                    <a:pt x="3637852" y="626726"/>
                  </a:lnTo>
                  <a:lnTo>
                    <a:pt x="3635816" y="633560"/>
                  </a:lnTo>
                  <a:lnTo>
                    <a:pt x="3635759" y="633750"/>
                  </a:lnTo>
                  <a:lnTo>
                    <a:pt x="3632272" y="640197"/>
                  </a:lnTo>
                  <a:lnTo>
                    <a:pt x="3627390" y="646065"/>
                  </a:lnTo>
                  <a:lnTo>
                    <a:pt x="3625425" y="6476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181599" y="2200271"/>
            <a:ext cx="4267200" cy="4200525"/>
            <a:chOff x="5181599" y="2200271"/>
            <a:chExt cx="4267200" cy="4200525"/>
          </a:xfrm>
        </p:grpSpPr>
        <p:sp>
          <p:nvSpPr>
            <p:cNvPr id="17" name="object 17"/>
            <p:cNvSpPr/>
            <p:nvPr/>
          </p:nvSpPr>
          <p:spPr>
            <a:xfrm>
              <a:off x="5181599" y="2200271"/>
              <a:ext cx="4267200" cy="4200525"/>
            </a:xfrm>
            <a:custGeom>
              <a:avLst/>
              <a:gdLst/>
              <a:ahLst/>
              <a:cxnLst/>
              <a:rect l="l" t="t" r="r" b="b"/>
              <a:pathLst>
                <a:path w="4267200" h="4200525">
                  <a:moveTo>
                    <a:pt x="4152899" y="4200524"/>
                  </a:moveTo>
                  <a:lnTo>
                    <a:pt x="114299" y="4200524"/>
                  </a:lnTo>
                  <a:lnTo>
                    <a:pt x="103040" y="4199980"/>
                  </a:lnTo>
                  <a:lnTo>
                    <a:pt x="60364" y="4187012"/>
                  </a:lnTo>
                  <a:lnTo>
                    <a:pt x="25899" y="4158700"/>
                  </a:lnTo>
                  <a:lnTo>
                    <a:pt x="4893" y="4119353"/>
                  </a:lnTo>
                  <a:lnTo>
                    <a:pt x="0" y="408622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4086224"/>
                  </a:lnTo>
                  <a:lnTo>
                    <a:pt x="4258498" y="4129964"/>
                  </a:lnTo>
                  <a:lnTo>
                    <a:pt x="4233721" y="4167046"/>
                  </a:lnTo>
                  <a:lnTo>
                    <a:pt x="4196639" y="4191823"/>
                  </a:lnTo>
                  <a:lnTo>
                    <a:pt x="4152899" y="42005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81599" y="2200275"/>
              <a:ext cx="4267200" cy="4200525"/>
            </a:xfrm>
            <a:custGeom>
              <a:avLst/>
              <a:gdLst/>
              <a:ahLst/>
              <a:cxnLst/>
              <a:rect l="l" t="t" r="r" b="b"/>
              <a:pathLst>
                <a:path w="4267200" h="4200525">
                  <a:moveTo>
                    <a:pt x="4152899" y="4200524"/>
                  </a:moveTo>
                  <a:lnTo>
                    <a:pt x="114299" y="4200524"/>
                  </a:lnTo>
                  <a:lnTo>
                    <a:pt x="103040" y="4199980"/>
                  </a:lnTo>
                  <a:lnTo>
                    <a:pt x="60364" y="4187012"/>
                  </a:lnTo>
                  <a:lnTo>
                    <a:pt x="25899" y="4158700"/>
                  </a:lnTo>
                  <a:lnTo>
                    <a:pt x="4893" y="4119354"/>
                  </a:lnTo>
                  <a:lnTo>
                    <a:pt x="0" y="408622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198386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4093104"/>
                  </a:lnTo>
                  <a:lnTo>
                    <a:pt x="20133" y="4132675"/>
                  </a:lnTo>
                  <a:lnTo>
                    <a:pt x="45077" y="4165176"/>
                  </a:lnTo>
                  <a:lnTo>
                    <a:pt x="80560" y="4185656"/>
                  </a:lnTo>
                  <a:lnTo>
                    <a:pt x="107420" y="4190999"/>
                  </a:lnTo>
                  <a:lnTo>
                    <a:pt x="4198385" y="4190999"/>
                  </a:lnTo>
                  <a:lnTo>
                    <a:pt x="4196639" y="4191823"/>
                  </a:lnTo>
                  <a:lnTo>
                    <a:pt x="4186028" y="4195630"/>
                  </a:lnTo>
                  <a:lnTo>
                    <a:pt x="4175201" y="4198349"/>
                  </a:lnTo>
                  <a:lnTo>
                    <a:pt x="4164158" y="4199980"/>
                  </a:lnTo>
                  <a:lnTo>
                    <a:pt x="4152899" y="4200524"/>
                  </a:lnTo>
                  <a:close/>
                </a:path>
                <a:path w="4267200" h="4200525">
                  <a:moveTo>
                    <a:pt x="4198385" y="4190999"/>
                  </a:moveTo>
                  <a:lnTo>
                    <a:pt x="4159778" y="4190999"/>
                  </a:lnTo>
                  <a:lnTo>
                    <a:pt x="4166592" y="4190328"/>
                  </a:lnTo>
                  <a:lnTo>
                    <a:pt x="4180087" y="4187644"/>
                  </a:lnTo>
                  <a:lnTo>
                    <a:pt x="4216829" y="4169519"/>
                  </a:lnTo>
                  <a:lnTo>
                    <a:pt x="4243838" y="4138713"/>
                  </a:lnTo>
                  <a:lnTo>
                    <a:pt x="4257003" y="4099917"/>
                  </a:lnTo>
                  <a:lnTo>
                    <a:pt x="4257674" y="4093104"/>
                  </a:lnTo>
                  <a:lnTo>
                    <a:pt x="4257674" y="107420"/>
                  </a:lnTo>
                  <a:lnTo>
                    <a:pt x="4247065" y="67848"/>
                  </a:lnTo>
                  <a:lnTo>
                    <a:pt x="4222121" y="35348"/>
                  </a:lnTo>
                  <a:lnTo>
                    <a:pt x="4186638" y="14867"/>
                  </a:lnTo>
                  <a:lnTo>
                    <a:pt x="4159778" y="9524"/>
                  </a:lnTo>
                  <a:lnTo>
                    <a:pt x="4198386" y="9524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4086224"/>
                  </a:lnTo>
                  <a:lnTo>
                    <a:pt x="4266655" y="4097484"/>
                  </a:lnTo>
                  <a:lnTo>
                    <a:pt x="4253687" y="4140159"/>
                  </a:lnTo>
                  <a:lnTo>
                    <a:pt x="4225375" y="4174624"/>
                  </a:lnTo>
                  <a:lnTo>
                    <a:pt x="4206834" y="4187012"/>
                  </a:lnTo>
                  <a:lnTo>
                    <a:pt x="4198385" y="41909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95924" y="2952746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19124"/>
                  </a:lnTo>
                  <a:lnTo>
                    <a:pt x="3615075" y="654435"/>
                  </a:lnTo>
                  <a:lnTo>
                    <a:pt x="3600449" y="6572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95924" y="2952750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22914"/>
                  </a:lnTo>
                  <a:lnTo>
                    <a:pt x="34310" y="647699"/>
                  </a:lnTo>
                  <a:lnTo>
                    <a:pt x="3625426" y="647699"/>
                  </a:lnTo>
                  <a:lnTo>
                    <a:pt x="3621521" y="650947"/>
                  </a:lnTo>
                  <a:lnTo>
                    <a:pt x="3615075" y="654435"/>
                  </a:lnTo>
                  <a:lnTo>
                    <a:pt x="3608051" y="656527"/>
                  </a:lnTo>
                  <a:lnTo>
                    <a:pt x="3600449" y="657224"/>
                  </a:lnTo>
                  <a:close/>
                </a:path>
                <a:path w="3638550" h="657225">
                  <a:moveTo>
                    <a:pt x="3625426" y="647699"/>
                  </a:moveTo>
                  <a:lnTo>
                    <a:pt x="3604238" y="647699"/>
                  </a:lnTo>
                  <a:lnTo>
                    <a:pt x="3607883" y="646974"/>
                  </a:lnTo>
                  <a:lnTo>
                    <a:pt x="3614885" y="644074"/>
                  </a:lnTo>
                  <a:lnTo>
                    <a:pt x="3617975" y="642009"/>
                  </a:lnTo>
                  <a:lnTo>
                    <a:pt x="3623334" y="636651"/>
                  </a:lnTo>
                  <a:lnTo>
                    <a:pt x="3625272" y="633750"/>
                  </a:lnTo>
                  <a:lnTo>
                    <a:pt x="3625399" y="633560"/>
                  </a:lnTo>
                  <a:lnTo>
                    <a:pt x="3628229" y="626726"/>
                  </a:lnTo>
                  <a:lnTo>
                    <a:pt x="3628299" y="626559"/>
                  </a:lnTo>
                  <a:lnTo>
                    <a:pt x="3629024" y="622914"/>
                  </a:lnTo>
                  <a:lnTo>
                    <a:pt x="3629024" y="34310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619124"/>
                  </a:lnTo>
                  <a:lnTo>
                    <a:pt x="3637867" y="626559"/>
                  </a:lnTo>
                  <a:lnTo>
                    <a:pt x="3637852" y="626726"/>
                  </a:lnTo>
                  <a:lnTo>
                    <a:pt x="3635816" y="633560"/>
                  </a:lnTo>
                  <a:lnTo>
                    <a:pt x="3635759" y="633750"/>
                  </a:lnTo>
                  <a:lnTo>
                    <a:pt x="3632272" y="640197"/>
                  </a:lnTo>
                  <a:lnTo>
                    <a:pt x="3627390" y="646065"/>
                  </a:lnTo>
                  <a:lnTo>
                    <a:pt x="3625426" y="6476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95924" y="3733796"/>
              <a:ext cx="3638550" cy="666750"/>
            </a:xfrm>
            <a:custGeom>
              <a:avLst/>
              <a:gdLst/>
              <a:ahLst/>
              <a:cxnLst/>
              <a:rect l="l" t="t" r="r" b="b"/>
              <a:pathLst>
                <a:path w="3638550" h="666750">
                  <a:moveTo>
                    <a:pt x="3600449" y="666749"/>
                  </a:moveTo>
                  <a:lnTo>
                    <a:pt x="38099" y="666749"/>
                  </a:lnTo>
                  <a:lnTo>
                    <a:pt x="30498" y="666052"/>
                  </a:lnTo>
                  <a:lnTo>
                    <a:pt x="697" y="636251"/>
                  </a:lnTo>
                  <a:lnTo>
                    <a:pt x="0" y="628649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28649"/>
                  </a:lnTo>
                  <a:lnTo>
                    <a:pt x="3615075" y="663960"/>
                  </a:lnTo>
                  <a:lnTo>
                    <a:pt x="3600449" y="66674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95924" y="3733799"/>
              <a:ext cx="3638550" cy="666750"/>
            </a:xfrm>
            <a:custGeom>
              <a:avLst/>
              <a:gdLst/>
              <a:ahLst/>
              <a:cxnLst/>
              <a:rect l="l" t="t" r="r" b="b"/>
              <a:pathLst>
                <a:path w="3638550" h="666750">
                  <a:moveTo>
                    <a:pt x="3600449" y="666749"/>
                  </a:moveTo>
                  <a:lnTo>
                    <a:pt x="38099" y="666749"/>
                  </a:lnTo>
                  <a:lnTo>
                    <a:pt x="30498" y="666052"/>
                  </a:lnTo>
                  <a:lnTo>
                    <a:pt x="697" y="636251"/>
                  </a:lnTo>
                  <a:lnTo>
                    <a:pt x="0" y="628649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32439"/>
                  </a:lnTo>
                  <a:lnTo>
                    <a:pt x="10250" y="636084"/>
                  </a:lnTo>
                  <a:lnTo>
                    <a:pt x="34310" y="657224"/>
                  </a:lnTo>
                  <a:lnTo>
                    <a:pt x="3625426" y="657224"/>
                  </a:lnTo>
                  <a:lnTo>
                    <a:pt x="3621521" y="660472"/>
                  </a:lnTo>
                  <a:lnTo>
                    <a:pt x="3615075" y="663960"/>
                  </a:lnTo>
                  <a:lnTo>
                    <a:pt x="3608051" y="666052"/>
                  </a:lnTo>
                  <a:lnTo>
                    <a:pt x="3600449" y="666749"/>
                  </a:lnTo>
                  <a:close/>
                </a:path>
                <a:path w="3638550" h="666750">
                  <a:moveTo>
                    <a:pt x="3625426" y="657224"/>
                  </a:moveTo>
                  <a:lnTo>
                    <a:pt x="3604238" y="657224"/>
                  </a:lnTo>
                  <a:lnTo>
                    <a:pt x="3607883" y="656499"/>
                  </a:lnTo>
                  <a:lnTo>
                    <a:pt x="3614885" y="653599"/>
                  </a:lnTo>
                  <a:lnTo>
                    <a:pt x="3617975" y="651534"/>
                  </a:lnTo>
                  <a:lnTo>
                    <a:pt x="3623334" y="646176"/>
                  </a:lnTo>
                  <a:lnTo>
                    <a:pt x="3625272" y="643275"/>
                  </a:lnTo>
                  <a:lnTo>
                    <a:pt x="3625399" y="643085"/>
                  </a:lnTo>
                  <a:lnTo>
                    <a:pt x="3628229" y="636251"/>
                  </a:lnTo>
                  <a:lnTo>
                    <a:pt x="3628299" y="636084"/>
                  </a:lnTo>
                  <a:lnTo>
                    <a:pt x="3629024" y="632439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38099"/>
                  </a:lnTo>
                  <a:lnTo>
                    <a:pt x="3638549" y="628649"/>
                  </a:lnTo>
                  <a:lnTo>
                    <a:pt x="3637867" y="636084"/>
                  </a:lnTo>
                  <a:lnTo>
                    <a:pt x="3637852" y="636251"/>
                  </a:lnTo>
                  <a:lnTo>
                    <a:pt x="3635816" y="643085"/>
                  </a:lnTo>
                  <a:lnTo>
                    <a:pt x="3635759" y="643275"/>
                  </a:lnTo>
                  <a:lnTo>
                    <a:pt x="3632272" y="649722"/>
                  </a:lnTo>
                  <a:lnTo>
                    <a:pt x="3627390" y="655590"/>
                  </a:lnTo>
                  <a:lnTo>
                    <a:pt x="3625426" y="65722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95924" y="4524371"/>
              <a:ext cx="3638550" cy="457200"/>
            </a:xfrm>
            <a:custGeom>
              <a:avLst/>
              <a:gdLst/>
              <a:ahLst/>
              <a:cxnLst/>
              <a:rect l="l" t="t" r="r" b="b"/>
              <a:pathLst>
                <a:path w="3638550" h="457200">
                  <a:moveTo>
                    <a:pt x="3600449" y="457199"/>
                  </a:moveTo>
                  <a:lnTo>
                    <a:pt x="38099" y="457199"/>
                  </a:lnTo>
                  <a:lnTo>
                    <a:pt x="30498" y="456502"/>
                  </a:lnTo>
                  <a:lnTo>
                    <a:pt x="697" y="426701"/>
                  </a:lnTo>
                  <a:lnTo>
                    <a:pt x="0" y="419099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419099"/>
                  </a:lnTo>
                  <a:lnTo>
                    <a:pt x="3615075" y="454410"/>
                  </a:lnTo>
                  <a:lnTo>
                    <a:pt x="3600449" y="4571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95924" y="4524374"/>
              <a:ext cx="3638550" cy="457200"/>
            </a:xfrm>
            <a:custGeom>
              <a:avLst/>
              <a:gdLst/>
              <a:ahLst/>
              <a:cxnLst/>
              <a:rect l="l" t="t" r="r" b="b"/>
              <a:pathLst>
                <a:path w="3638550" h="457200">
                  <a:moveTo>
                    <a:pt x="3600449" y="457199"/>
                  </a:moveTo>
                  <a:lnTo>
                    <a:pt x="38099" y="457199"/>
                  </a:lnTo>
                  <a:lnTo>
                    <a:pt x="30498" y="456502"/>
                  </a:lnTo>
                  <a:lnTo>
                    <a:pt x="697" y="426701"/>
                  </a:lnTo>
                  <a:lnTo>
                    <a:pt x="0" y="419099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422889"/>
                  </a:lnTo>
                  <a:lnTo>
                    <a:pt x="10250" y="426534"/>
                  </a:lnTo>
                  <a:lnTo>
                    <a:pt x="34310" y="447674"/>
                  </a:lnTo>
                  <a:lnTo>
                    <a:pt x="3625426" y="447674"/>
                  </a:lnTo>
                  <a:lnTo>
                    <a:pt x="3621521" y="450922"/>
                  </a:lnTo>
                  <a:lnTo>
                    <a:pt x="3615075" y="454410"/>
                  </a:lnTo>
                  <a:lnTo>
                    <a:pt x="3608051" y="456502"/>
                  </a:lnTo>
                  <a:lnTo>
                    <a:pt x="3600449" y="457199"/>
                  </a:lnTo>
                  <a:close/>
                </a:path>
                <a:path w="3638550" h="457200">
                  <a:moveTo>
                    <a:pt x="3625426" y="447674"/>
                  </a:moveTo>
                  <a:lnTo>
                    <a:pt x="3604238" y="447674"/>
                  </a:lnTo>
                  <a:lnTo>
                    <a:pt x="3607883" y="446949"/>
                  </a:lnTo>
                  <a:lnTo>
                    <a:pt x="3614885" y="444049"/>
                  </a:lnTo>
                  <a:lnTo>
                    <a:pt x="3617975" y="441984"/>
                  </a:lnTo>
                  <a:lnTo>
                    <a:pt x="3623334" y="436626"/>
                  </a:lnTo>
                  <a:lnTo>
                    <a:pt x="3625272" y="433725"/>
                  </a:lnTo>
                  <a:lnTo>
                    <a:pt x="3625399" y="433535"/>
                  </a:lnTo>
                  <a:lnTo>
                    <a:pt x="3628229" y="426701"/>
                  </a:lnTo>
                  <a:lnTo>
                    <a:pt x="3628299" y="426534"/>
                  </a:lnTo>
                  <a:lnTo>
                    <a:pt x="3629024" y="422889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419099"/>
                  </a:lnTo>
                  <a:lnTo>
                    <a:pt x="3637867" y="426534"/>
                  </a:lnTo>
                  <a:lnTo>
                    <a:pt x="3637852" y="426701"/>
                  </a:lnTo>
                  <a:lnTo>
                    <a:pt x="3635816" y="433535"/>
                  </a:lnTo>
                  <a:lnTo>
                    <a:pt x="3635759" y="433725"/>
                  </a:lnTo>
                  <a:lnTo>
                    <a:pt x="3632272" y="440172"/>
                  </a:lnTo>
                  <a:lnTo>
                    <a:pt x="3627390" y="446040"/>
                  </a:lnTo>
                  <a:lnTo>
                    <a:pt x="3625426" y="4476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95924" y="5105395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19124"/>
                  </a:lnTo>
                  <a:lnTo>
                    <a:pt x="3615075" y="654435"/>
                  </a:lnTo>
                  <a:lnTo>
                    <a:pt x="3600449" y="6572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95924" y="5105399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30498" y="697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22914"/>
                  </a:lnTo>
                  <a:lnTo>
                    <a:pt x="10250" y="626559"/>
                  </a:lnTo>
                  <a:lnTo>
                    <a:pt x="34310" y="647699"/>
                  </a:lnTo>
                  <a:lnTo>
                    <a:pt x="3625426" y="647699"/>
                  </a:lnTo>
                  <a:lnTo>
                    <a:pt x="3621521" y="650947"/>
                  </a:lnTo>
                  <a:lnTo>
                    <a:pt x="3615075" y="654435"/>
                  </a:lnTo>
                  <a:lnTo>
                    <a:pt x="3608051" y="656527"/>
                  </a:lnTo>
                  <a:lnTo>
                    <a:pt x="3600449" y="657224"/>
                  </a:lnTo>
                  <a:close/>
                </a:path>
                <a:path w="3638550" h="657225">
                  <a:moveTo>
                    <a:pt x="3625426" y="647699"/>
                  </a:moveTo>
                  <a:lnTo>
                    <a:pt x="3604238" y="647699"/>
                  </a:lnTo>
                  <a:lnTo>
                    <a:pt x="3607883" y="646974"/>
                  </a:lnTo>
                  <a:lnTo>
                    <a:pt x="3614885" y="644074"/>
                  </a:lnTo>
                  <a:lnTo>
                    <a:pt x="3617975" y="642009"/>
                  </a:lnTo>
                  <a:lnTo>
                    <a:pt x="3623334" y="636651"/>
                  </a:lnTo>
                  <a:lnTo>
                    <a:pt x="3625272" y="633750"/>
                  </a:lnTo>
                  <a:lnTo>
                    <a:pt x="3625399" y="633560"/>
                  </a:lnTo>
                  <a:lnTo>
                    <a:pt x="3628229" y="626726"/>
                  </a:lnTo>
                  <a:lnTo>
                    <a:pt x="3628299" y="626559"/>
                  </a:lnTo>
                  <a:lnTo>
                    <a:pt x="3629024" y="622914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619124"/>
                  </a:lnTo>
                  <a:lnTo>
                    <a:pt x="3637867" y="626559"/>
                  </a:lnTo>
                  <a:lnTo>
                    <a:pt x="3637852" y="626726"/>
                  </a:lnTo>
                  <a:lnTo>
                    <a:pt x="3635816" y="633560"/>
                  </a:lnTo>
                  <a:lnTo>
                    <a:pt x="3635759" y="633750"/>
                  </a:lnTo>
                  <a:lnTo>
                    <a:pt x="3632272" y="640197"/>
                  </a:lnTo>
                  <a:lnTo>
                    <a:pt x="3627390" y="646065"/>
                  </a:lnTo>
                  <a:lnTo>
                    <a:pt x="3625426" y="6476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11225" y="2517139"/>
            <a:ext cx="3365500" cy="33267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Project</a:t>
            </a:r>
            <a:r>
              <a:rPr sz="1650" b="1" spc="5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10" dirty="0">
                <a:solidFill>
                  <a:srgbClr val="F7FAFB"/>
                </a:solidFill>
                <a:latin typeface="Segoe UI"/>
                <a:cs typeface="Segoe UI"/>
              </a:rPr>
              <a:t>Highlights</a:t>
            </a:r>
            <a:endParaRPr sz="165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50">
              <a:latin typeface="Segoe UI"/>
              <a:cs typeface="Segoe UI"/>
            </a:endParaRPr>
          </a:p>
          <a:p>
            <a:pPr marL="143510" marR="196215">
              <a:lnSpc>
                <a:spcPct val="109400"/>
              </a:lnSpc>
            </a:pPr>
            <a:r>
              <a:rPr sz="1200" b="1" spc="-10" dirty="0">
                <a:solidFill>
                  <a:srgbClr val="F7FAFB"/>
                </a:solidFill>
                <a:latin typeface="Segoe UI"/>
                <a:cs typeface="Segoe UI"/>
              </a:rPr>
              <a:t>Real-</a:t>
            </a: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World</a:t>
            </a:r>
            <a:r>
              <a:rPr sz="1200" b="1" spc="-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Rules:</a:t>
            </a:r>
            <a:r>
              <a:rPr sz="1200" b="1" spc="100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Implemented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real-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world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logic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vs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basic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CRUD.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1200">
              <a:latin typeface="Segoe UI"/>
              <a:cs typeface="Segoe UI"/>
            </a:endParaRPr>
          </a:p>
          <a:p>
            <a:pPr marL="143510" marR="291465">
              <a:lnSpc>
                <a:spcPct val="1094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Security:</a:t>
            </a:r>
            <a:r>
              <a:rPr sz="1200" b="1" spc="114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JWT,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RBAC,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strict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validations (Bcrypts).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endParaRPr sz="1200">
              <a:latin typeface="Segoe UI"/>
              <a:cs typeface="Segoe UI"/>
            </a:endParaRPr>
          </a:p>
          <a:p>
            <a:pPr marL="143510" marR="213360">
              <a:lnSpc>
                <a:spcPct val="1094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Data</a:t>
            </a:r>
            <a:r>
              <a:rPr sz="1200" b="1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Integrity:</a:t>
            </a:r>
            <a:r>
              <a:rPr sz="1200" b="1" spc="110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Robust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backend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validations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ensure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consistency.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1200">
              <a:latin typeface="Segoe UI"/>
              <a:cs typeface="Segoe UI"/>
            </a:endParaRPr>
          </a:p>
          <a:p>
            <a:pPr marL="143510" marR="5080">
              <a:lnSpc>
                <a:spcPct val="1094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Dashboards:</a:t>
            </a:r>
            <a:r>
              <a:rPr sz="1200" b="1" spc="90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Tailored</a:t>
            </a:r>
            <a:r>
              <a:rPr sz="1200" spc="-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views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for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Admin,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Officer,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200" spc="-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Customer.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83224" y="2517139"/>
            <a:ext cx="3458845" cy="312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Technical</a:t>
            </a:r>
            <a:r>
              <a:rPr sz="1650" b="1" spc="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Wins</a:t>
            </a:r>
            <a:r>
              <a:rPr sz="1650" b="1" spc="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&amp;</a:t>
            </a:r>
            <a:r>
              <a:rPr sz="1650" b="1" spc="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10" dirty="0">
                <a:solidFill>
                  <a:srgbClr val="F7FAFB"/>
                </a:solidFill>
                <a:latin typeface="Segoe UI"/>
                <a:cs typeface="Segoe UI"/>
              </a:rPr>
              <a:t>Outcomes</a:t>
            </a:r>
            <a:endParaRPr sz="165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50">
              <a:latin typeface="Segoe UI"/>
              <a:cs typeface="Segoe UI"/>
            </a:endParaRPr>
          </a:p>
          <a:p>
            <a:pPr marL="143510" marR="396875">
              <a:lnSpc>
                <a:spcPct val="1094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Streamlined</a:t>
            </a:r>
            <a:r>
              <a:rPr sz="1200" b="1" spc="-3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Workflow:</a:t>
            </a:r>
            <a:r>
              <a:rPr sz="1200" b="1" spc="85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"Maker-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Checker"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separation of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duties.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1200">
              <a:latin typeface="Segoe UI"/>
              <a:cs typeface="Segoe UI"/>
            </a:endParaRPr>
          </a:p>
          <a:p>
            <a:pPr marL="143510" marR="5080">
              <a:lnSpc>
                <a:spcPct val="1094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User</a:t>
            </a:r>
            <a:r>
              <a:rPr sz="1200" b="1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Experience:</a:t>
            </a:r>
            <a:r>
              <a:rPr sz="1200" b="1" spc="110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Responsive,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modern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UI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across devices.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40"/>
              </a:spcBef>
            </a:pPr>
            <a:endParaRPr sz="1200">
              <a:latin typeface="Segoe UI"/>
              <a:cs typeface="Segoe UI"/>
            </a:endParaRPr>
          </a:p>
          <a:p>
            <a:pPr marL="143510">
              <a:lnSpc>
                <a:spcPct val="1000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Performance:</a:t>
            </a:r>
            <a:r>
              <a:rPr sz="1200" b="1" spc="95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Optimized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LINQ</a:t>
            </a:r>
            <a:r>
              <a:rPr sz="1200" spc="-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indexing.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1200">
              <a:latin typeface="Segoe UI"/>
              <a:cs typeface="Segoe UI"/>
            </a:endParaRPr>
          </a:p>
          <a:p>
            <a:pPr marL="143510" marR="427355">
              <a:lnSpc>
                <a:spcPct val="1094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Reliability:</a:t>
            </a:r>
            <a:r>
              <a:rPr sz="1200" b="1" spc="110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100%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integrity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with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error handling.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0058399" cy="777240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048124" y="2285997"/>
            <a:ext cx="1962150" cy="19050"/>
          </a:xfrm>
          <a:custGeom>
            <a:avLst/>
            <a:gdLst/>
            <a:ahLst/>
            <a:cxnLst/>
            <a:rect l="l" t="t" r="r" b="b"/>
            <a:pathLst>
              <a:path w="1962150" h="19050">
                <a:moveTo>
                  <a:pt x="1962149" y="19049"/>
                </a:moveTo>
                <a:lnTo>
                  <a:pt x="0" y="19049"/>
                </a:lnTo>
                <a:lnTo>
                  <a:pt x="0" y="0"/>
                </a:lnTo>
                <a:lnTo>
                  <a:pt x="1962149" y="0"/>
                </a:lnTo>
                <a:lnTo>
                  <a:pt x="196214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6075" rIns="0" bIns="0" rtlCol="0">
            <a:spAutoFit/>
          </a:bodyPr>
          <a:lstStyle/>
          <a:p>
            <a:pPr marL="247332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40595" y="2560954"/>
            <a:ext cx="4977130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dirty="0">
                <a:solidFill>
                  <a:srgbClr val="F7FAFB"/>
                </a:solidFill>
                <a:latin typeface="Segoe UI"/>
                <a:cs typeface="Segoe UI"/>
              </a:rPr>
              <a:t>LoanSphere</a:t>
            </a:r>
            <a:r>
              <a:rPr sz="1550" spc="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550" dirty="0">
                <a:solidFill>
                  <a:srgbClr val="F7FAFB"/>
                </a:solidFill>
                <a:latin typeface="Segoe UI"/>
                <a:cs typeface="Segoe UI"/>
              </a:rPr>
              <a:t>is</a:t>
            </a:r>
            <a:r>
              <a:rPr sz="1550" spc="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550" dirty="0">
                <a:solidFill>
                  <a:srgbClr val="F7FAFB"/>
                </a:solidFill>
                <a:latin typeface="Segoe UI"/>
                <a:cs typeface="Segoe UI"/>
              </a:rPr>
              <a:t>a</a:t>
            </a:r>
            <a:r>
              <a:rPr sz="1550" spc="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550" dirty="0">
                <a:solidFill>
                  <a:srgbClr val="F7FAFB"/>
                </a:solidFill>
                <a:latin typeface="Segoe UI"/>
                <a:cs typeface="Segoe UI"/>
              </a:rPr>
              <a:t>secure</a:t>
            </a:r>
            <a:r>
              <a:rPr sz="1550" spc="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550" dirty="0">
                <a:solidFill>
                  <a:srgbClr val="F7FAFB"/>
                </a:solidFill>
                <a:latin typeface="Segoe UI"/>
                <a:cs typeface="Segoe UI"/>
              </a:rPr>
              <a:t>foundation</a:t>
            </a:r>
            <a:r>
              <a:rPr sz="1550" spc="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550" dirty="0">
                <a:solidFill>
                  <a:srgbClr val="F7FAFB"/>
                </a:solidFill>
                <a:latin typeface="Segoe UI"/>
                <a:cs typeface="Segoe UI"/>
              </a:rPr>
              <a:t>for</a:t>
            </a:r>
            <a:r>
              <a:rPr sz="1550" spc="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550" spc="-10" dirty="0">
                <a:solidFill>
                  <a:srgbClr val="F7FAFB"/>
                </a:solidFill>
                <a:latin typeface="Segoe UI"/>
                <a:cs typeface="Segoe UI"/>
              </a:rPr>
              <a:t>real-</a:t>
            </a:r>
            <a:r>
              <a:rPr sz="1550" dirty="0">
                <a:solidFill>
                  <a:srgbClr val="F7FAFB"/>
                </a:solidFill>
                <a:latin typeface="Segoe UI"/>
                <a:cs typeface="Segoe UI"/>
              </a:rPr>
              <a:t>world</a:t>
            </a:r>
            <a:r>
              <a:rPr sz="1550" spc="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550" spc="-10" dirty="0">
                <a:solidFill>
                  <a:srgbClr val="F7FAFB"/>
                </a:solidFill>
                <a:latin typeface="Segoe UI"/>
                <a:cs typeface="Segoe UI"/>
              </a:rPr>
              <a:t>fintech.</a:t>
            </a:r>
            <a:endParaRPr sz="155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19199" y="3305171"/>
            <a:ext cx="7620000" cy="1066800"/>
            <a:chOff x="1219199" y="3305171"/>
            <a:chExt cx="7620000" cy="1066800"/>
          </a:xfrm>
        </p:grpSpPr>
        <p:sp>
          <p:nvSpPr>
            <p:cNvPr id="7" name="object 7"/>
            <p:cNvSpPr/>
            <p:nvPr/>
          </p:nvSpPr>
          <p:spPr>
            <a:xfrm>
              <a:off x="1219199" y="3305171"/>
              <a:ext cx="7620000" cy="1066800"/>
            </a:xfrm>
            <a:custGeom>
              <a:avLst/>
              <a:gdLst/>
              <a:ahLst/>
              <a:cxnLst/>
              <a:rect l="l" t="t" r="r" b="b"/>
              <a:pathLst>
                <a:path w="7620000" h="1066800">
                  <a:moveTo>
                    <a:pt x="7619999" y="1066799"/>
                  </a:moveTo>
                  <a:lnTo>
                    <a:pt x="0" y="1066799"/>
                  </a:lnTo>
                  <a:lnTo>
                    <a:pt x="0" y="0"/>
                  </a:lnTo>
                  <a:lnTo>
                    <a:pt x="7619999" y="0"/>
                  </a:lnTo>
                  <a:lnTo>
                    <a:pt x="7619999" y="10667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199" y="3305171"/>
              <a:ext cx="47625" cy="1066800"/>
            </a:xfrm>
            <a:custGeom>
              <a:avLst/>
              <a:gdLst/>
              <a:ahLst/>
              <a:cxnLst/>
              <a:rect l="l" t="t" r="r" b="b"/>
              <a:pathLst>
                <a:path w="47625" h="1066800">
                  <a:moveTo>
                    <a:pt x="47624" y="1066799"/>
                  </a:moveTo>
                  <a:lnTo>
                    <a:pt x="0" y="1066799"/>
                  </a:lnTo>
                  <a:lnTo>
                    <a:pt x="0" y="0"/>
                  </a:lnTo>
                  <a:lnTo>
                    <a:pt x="47624" y="0"/>
                  </a:lnTo>
                  <a:lnTo>
                    <a:pt x="47624" y="1066799"/>
                  </a:lnTo>
                  <a:close/>
                </a:path>
              </a:pathLst>
            </a:custGeom>
            <a:solidFill>
              <a:srgbClr val="37BD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66824" y="3553459"/>
            <a:ext cx="7572375" cy="569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F7FAFB"/>
                </a:solidFill>
                <a:latin typeface="Segoe UI"/>
                <a:cs typeface="Segoe UI"/>
              </a:rPr>
              <a:t>Impact:</a:t>
            </a:r>
            <a:endParaRPr sz="1300" dirty="0">
              <a:latin typeface="Segoe UI"/>
              <a:cs typeface="Segoe UI"/>
            </a:endParaRPr>
          </a:p>
          <a:p>
            <a:pPr marL="228600">
              <a:lnSpc>
                <a:spcPct val="100000"/>
              </a:lnSpc>
              <a:spcBef>
                <a:spcPts val="1140"/>
              </a:spcBef>
            </a:pP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Reduces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processing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time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by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70%,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increases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transparency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by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100%.</a:t>
            </a:r>
            <a:endParaRPr sz="1300" dirty="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7412" y="5026025"/>
            <a:ext cx="40036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35555" algn="l"/>
              </a:tabLst>
            </a:pPr>
            <a:r>
              <a:rPr sz="6000" spc="-10" dirty="0">
                <a:solidFill>
                  <a:srgbClr val="37BDF7"/>
                </a:solidFill>
                <a:latin typeface="Segoe UI Black"/>
                <a:cs typeface="Segoe UI Black"/>
              </a:rPr>
              <a:t>Thank</a:t>
            </a:r>
            <a:r>
              <a:rPr sz="6000" dirty="0">
                <a:solidFill>
                  <a:srgbClr val="37BDF7"/>
                </a:solidFill>
                <a:latin typeface="Segoe UI Black"/>
                <a:cs typeface="Segoe UI Black"/>
              </a:rPr>
              <a:t>	</a:t>
            </a:r>
            <a:r>
              <a:rPr sz="6000" spc="-25" dirty="0">
                <a:solidFill>
                  <a:srgbClr val="37BDF7"/>
                </a:solidFill>
                <a:latin typeface="Segoe UI Black"/>
                <a:cs typeface="Segoe UI Black"/>
              </a:rPr>
              <a:t>You</a:t>
            </a:r>
            <a:endParaRPr sz="6000">
              <a:latin typeface="Segoe UI Black"/>
              <a:cs typeface="Segoe UI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505199" y="2152649"/>
            <a:ext cx="3048000" cy="19050"/>
          </a:xfrm>
          <a:custGeom>
            <a:avLst/>
            <a:gdLst/>
            <a:ahLst/>
            <a:cxnLst/>
            <a:rect l="l" t="t" r="r" b="b"/>
            <a:pathLst>
              <a:path w="3048000" h="19050">
                <a:moveTo>
                  <a:pt x="3047999" y="19049"/>
                </a:moveTo>
                <a:lnTo>
                  <a:pt x="0" y="19049"/>
                </a:lnTo>
                <a:lnTo>
                  <a:pt x="0" y="0"/>
                </a:lnTo>
                <a:lnTo>
                  <a:pt x="3047999" y="0"/>
                </a:lnTo>
                <a:lnTo>
                  <a:pt x="3047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925955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spc="-75" dirty="0"/>
              <a:t> </a:t>
            </a:r>
            <a:r>
              <a:rPr spc="-10" dirty="0"/>
              <a:t>Overview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09599" y="2400299"/>
            <a:ext cx="4267200" cy="3800475"/>
            <a:chOff x="609599" y="2400299"/>
            <a:chExt cx="4267200" cy="3800475"/>
          </a:xfrm>
        </p:grpSpPr>
        <p:sp>
          <p:nvSpPr>
            <p:cNvPr id="6" name="object 6"/>
            <p:cNvSpPr/>
            <p:nvPr/>
          </p:nvSpPr>
          <p:spPr>
            <a:xfrm>
              <a:off x="609599" y="2400299"/>
              <a:ext cx="4267200" cy="3800475"/>
            </a:xfrm>
            <a:custGeom>
              <a:avLst/>
              <a:gdLst/>
              <a:ahLst/>
              <a:cxnLst/>
              <a:rect l="l" t="t" r="r" b="b"/>
              <a:pathLst>
                <a:path w="4267200" h="3800475">
                  <a:moveTo>
                    <a:pt x="4152899" y="3800474"/>
                  </a:moveTo>
                  <a:lnTo>
                    <a:pt x="114299" y="3800474"/>
                  </a:lnTo>
                  <a:lnTo>
                    <a:pt x="103040" y="3799930"/>
                  </a:lnTo>
                  <a:lnTo>
                    <a:pt x="60364" y="3786962"/>
                  </a:lnTo>
                  <a:lnTo>
                    <a:pt x="25900" y="3758650"/>
                  </a:lnTo>
                  <a:lnTo>
                    <a:pt x="4894" y="3719304"/>
                  </a:lnTo>
                  <a:lnTo>
                    <a:pt x="0" y="368617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3686174"/>
                  </a:lnTo>
                  <a:lnTo>
                    <a:pt x="4258498" y="3729915"/>
                  </a:lnTo>
                  <a:lnTo>
                    <a:pt x="4233721" y="3766997"/>
                  </a:lnTo>
                  <a:lnTo>
                    <a:pt x="4196638" y="3791773"/>
                  </a:lnTo>
                  <a:lnTo>
                    <a:pt x="4152899" y="3800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599" y="2400300"/>
              <a:ext cx="4267200" cy="3800475"/>
            </a:xfrm>
            <a:custGeom>
              <a:avLst/>
              <a:gdLst/>
              <a:ahLst/>
              <a:cxnLst/>
              <a:rect l="l" t="t" r="r" b="b"/>
              <a:pathLst>
                <a:path w="4267200" h="3800475">
                  <a:moveTo>
                    <a:pt x="4152899" y="3800474"/>
                  </a:moveTo>
                  <a:lnTo>
                    <a:pt x="114299" y="3800474"/>
                  </a:lnTo>
                  <a:lnTo>
                    <a:pt x="103040" y="3799930"/>
                  </a:lnTo>
                  <a:lnTo>
                    <a:pt x="60364" y="3786962"/>
                  </a:lnTo>
                  <a:lnTo>
                    <a:pt x="25900" y="3758650"/>
                  </a:lnTo>
                  <a:lnTo>
                    <a:pt x="4894" y="3719304"/>
                  </a:lnTo>
                  <a:lnTo>
                    <a:pt x="0" y="368617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198387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3693054"/>
                  </a:lnTo>
                  <a:lnTo>
                    <a:pt x="20133" y="3732626"/>
                  </a:lnTo>
                  <a:lnTo>
                    <a:pt x="45077" y="3765126"/>
                  </a:lnTo>
                  <a:lnTo>
                    <a:pt x="80560" y="3785606"/>
                  </a:lnTo>
                  <a:lnTo>
                    <a:pt x="107420" y="3790949"/>
                  </a:lnTo>
                  <a:lnTo>
                    <a:pt x="4198385" y="3790949"/>
                  </a:lnTo>
                  <a:lnTo>
                    <a:pt x="4196638" y="3791774"/>
                  </a:lnTo>
                  <a:lnTo>
                    <a:pt x="4186028" y="3795580"/>
                  </a:lnTo>
                  <a:lnTo>
                    <a:pt x="4175202" y="3798299"/>
                  </a:lnTo>
                  <a:lnTo>
                    <a:pt x="4164159" y="3799930"/>
                  </a:lnTo>
                  <a:lnTo>
                    <a:pt x="4152899" y="3800474"/>
                  </a:lnTo>
                  <a:close/>
                </a:path>
                <a:path w="4267200" h="3800475">
                  <a:moveTo>
                    <a:pt x="4198385" y="3790949"/>
                  </a:moveTo>
                  <a:lnTo>
                    <a:pt x="4159779" y="3790949"/>
                  </a:lnTo>
                  <a:lnTo>
                    <a:pt x="4166592" y="3790278"/>
                  </a:lnTo>
                  <a:lnTo>
                    <a:pt x="4180087" y="3787594"/>
                  </a:lnTo>
                  <a:lnTo>
                    <a:pt x="4216829" y="3769469"/>
                  </a:lnTo>
                  <a:lnTo>
                    <a:pt x="4243838" y="3738664"/>
                  </a:lnTo>
                  <a:lnTo>
                    <a:pt x="4257003" y="3699867"/>
                  </a:lnTo>
                  <a:lnTo>
                    <a:pt x="4257674" y="3693054"/>
                  </a:lnTo>
                  <a:lnTo>
                    <a:pt x="4257674" y="107420"/>
                  </a:lnTo>
                  <a:lnTo>
                    <a:pt x="4247066" y="67848"/>
                  </a:lnTo>
                  <a:lnTo>
                    <a:pt x="4222121" y="35348"/>
                  </a:lnTo>
                  <a:lnTo>
                    <a:pt x="4186638" y="14867"/>
                  </a:lnTo>
                  <a:lnTo>
                    <a:pt x="4159779" y="9524"/>
                  </a:lnTo>
                  <a:lnTo>
                    <a:pt x="4198387" y="9524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3686174"/>
                  </a:lnTo>
                  <a:lnTo>
                    <a:pt x="4266655" y="3697434"/>
                  </a:lnTo>
                  <a:lnTo>
                    <a:pt x="4253687" y="3740109"/>
                  </a:lnTo>
                  <a:lnTo>
                    <a:pt x="4225375" y="3774574"/>
                  </a:lnTo>
                  <a:lnTo>
                    <a:pt x="4206834" y="3786962"/>
                  </a:lnTo>
                  <a:lnTo>
                    <a:pt x="4198385" y="3790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11225" y="2717164"/>
            <a:ext cx="3625215" cy="201548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What</a:t>
            </a:r>
            <a:r>
              <a:rPr sz="1650" b="1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it</a:t>
            </a:r>
            <a:r>
              <a:rPr sz="1650" b="1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20" dirty="0">
                <a:solidFill>
                  <a:srgbClr val="F7FAFB"/>
                </a:solidFill>
                <a:latin typeface="Segoe UI"/>
                <a:cs typeface="Segoe UI"/>
              </a:rPr>
              <a:t>Does</a:t>
            </a:r>
            <a:endParaRPr sz="1650" dirty="0">
              <a:latin typeface="Segoe UI"/>
              <a:cs typeface="Segoe UI"/>
            </a:endParaRPr>
          </a:p>
          <a:p>
            <a:pPr marL="12700" marR="5080">
              <a:lnSpc>
                <a:spcPct val="134600"/>
              </a:lnSpc>
              <a:spcBef>
                <a:spcPts val="1055"/>
              </a:spcBef>
            </a:pP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The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Loan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Management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System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(LMS)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is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robust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enterprise-grade</a:t>
            </a:r>
            <a:r>
              <a:rPr sz="1300" spc="7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web</a:t>
            </a:r>
            <a:r>
              <a:rPr sz="1300" spc="8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application</a:t>
            </a:r>
            <a:r>
              <a:rPr sz="1300" spc="8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designed</a:t>
            </a:r>
            <a:r>
              <a:rPr sz="1300" spc="7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25" dirty="0">
                <a:solidFill>
                  <a:srgbClr val="F7FAFB"/>
                </a:solidFill>
                <a:latin typeface="Segoe UI"/>
                <a:cs typeface="Segoe UI"/>
              </a:rPr>
              <a:t>to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streamline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the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entire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loan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lifecycle.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It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transforms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traditional,</a:t>
            </a:r>
            <a:r>
              <a:rPr sz="1300" spc="6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paper-heavy</a:t>
            </a:r>
            <a:r>
              <a:rPr sz="1300" spc="7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lending</a:t>
            </a:r>
            <a:r>
              <a:rPr sz="1300" spc="6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processes</a:t>
            </a:r>
            <a:r>
              <a:rPr sz="1300" spc="7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into</a:t>
            </a:r>
            <a:r>
              <a:rPr sz="1300" spc="7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50" dirty="0">
                <a:solidFill>
                  <a:srgbClr val="F7FAFB"/>
                </a:solidFill>
                <a:latin typeface="Segoe UI"/>
                <a:cs typeface="Segoe UI"/>
              </a:rPr>
              <a:t>a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seamless</a:t>
            </a:r>
            <a:r>
              <a:rPr sz="1300" spc="8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digital</a:t>
            </a:r>
            <a:r>
              <a:rPr sz="1300" spc="8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experience</a:t>
            </a:r>
            <a:r>
              <a:rPr lang="en-US" sz="1300" dirty="0">
                <a:solidFill>
                  <a:srgbClr val="F7FAFB"/>
                </a:solidFill>
                <a:latin typeface="Segoe UI"/>
                <a:cs typeface="Segoe UI"/>
              </a:rPr>
              <a:t> -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from</a:t>
            </a:r>
            <a:r>
              <a:rPr sz="1300" spc="9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initial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application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to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final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closure.</a:t>
            </a:r>
            <a:endParaRPr sz="1300" dirty="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81599" y="2400299"/>
            <a:ext cx="4267200" cy="3800475"/>
            <a:chOff x="5181599" y="2400299"/>
            <a:chExt cx="4267200" cy="3800475"/>
          </a:xfrm>
        </p:grpSpPr>
        <p:sp>
          <p:nvSpPr>
            <p:cNvPr id="10" name="object 10"/>
            <p:cNvSpPr/>
            <p:nvPr/>
          </p:nvSpPr>
          <p:spPr>
            <a:xfrm>
              <a:off x="5181599" y="2400299"/>
              <a:ext cx="4267200" cy="3800475"/>
            </a:xfrm>
            <a:custGeom>
              <a:avLst/>
              <a:gdLst/>
              <a:ahLst/>
              <a:cxnLst/>
              <a:rect l="l" t="t" r="r" b="b"/>
              <a:pathLst>
                <a:path w="4267200" h="3800475">
                  <a:moveTo>
                    <a:pt x="4152899" y="3800474"/>
                  </a:moveTo>
                  <a:lnTo>
                    <a:pt x="114299" y="3800474"/>
                  </a:lnTo>
                  <a:lnTo>
                    <a:pt x="103040" y="3799930"/>
                  </a:lnTo>
                  <a:lnTo>
                    <a:pt x="60364" y="3786962"/>
                  </a:lnTo>
                  <a:lnTo>
                    <a:pt x="25899" y="3758650"/>
                  </a:lnTo>
                  <a:lnTo>
                    <a:pt x="4893" y="3719304"/>
                  </a:lnTo>
                  <a:lnTo>
                    <a:pt x="0" y="368617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3686174"/>
                  </a:lnTo>
                  <a:lnTo>
                    <a:pt x="4258498" y="3729915"/>
                  </a:lnTo>
                  <a:lnTo>
                    <a:pt x="4233721" y="3766997"/>
                  </a:lnTo>
                  <a:lnTo>
                    <a:pt x="4196638" y="3791773"/>
                  </a:lnTo>
                  <a:lnTo>
                    <a:pt x="4152899" y="3800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81599" y="2400300"/>
              <a:ext cx="4267200" cy="3800475"/>
            </a:xfrm>
            <a:custGeom>
              <a:avLst/>
              <a:gdLst/>
              <a:ahLst/>
              <a:cxnLst/>
              <a:rect l="l" t="t" r="r" b="b"/>
              <a:pathLst>
                <a:path w="4267200" h="3800475">
                  <a:moveTo>
                    <a:pt x="4152899" y="3800474"/>
                  </a:moveTo>
                  <a:lnTo>
                    <a:pt x="114299" y="3800474"/>
                  </a:lnTo>
                  <a:lnTo>
                    <a:pt x="103040" y="3799930"/>
                  </a:lnTo>
                  <a:lnTo>
                    <a:pt x="60364" y="3786962"/>
                  </a:lnTo>
                  <a:lnTo>
                    <a:pt x="25899" y="3758650"/>
                  </a:lnTo>
                  <a:lnTo>
                    <a:pt x="4893" y="3719304"/>
                  </a:lnTo>
                  <a:lnTo>
                    <a:pt x="0" y="368617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198386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3693054"/>
                  </a:lnTo>
                  <a:lnTo>
                    <a:pt x="20133" y="3732626"/>
                  </a:lnTo>
                  <a:lnTo>
                    <a:pt x="45077" y="3765126"/>
                  </a:lnTo>
                  <a:lnTo>
                    <a:pt x="80560" y="3785606"/>
                  </a:lnTo>
                  <a:lnTo>
                    <a:pt x="107420" y="3790949"/>
                  </a:lnTo>
                  <a:lnTo>
                    <a:pt x="4198385" y="3790949"/>
                  </a:lnTo>
                  <a:lnTo>
                    <a:pt x="4196638" y="3791774"/>
                  </a:lnTo>
                  <a:lnTo>
                    <a:pt x="4186028" y="3795580"/>
                  </a:lnTo>
                  <a:lnTo>
                    <a:pt x="4175201" y="3798299"/>
                  </a:lnTo>
                  <a:lnTo>
                    <a:pt x="4164158" y="3799930"/>
                  </a:lnTo>
                  <a:lnTo>
                    <a:pt x="4152899" y="3800474"/>
                  </a:lnTo>
                  <a:close/>
                </a:path>
                <a:path w="4267200" h="3800475">
                  <a:moveTo>
                    <a:pt x="4198385" y="3790949"/>
                  </a:moveTo>
                  <a:lnTo>
                    <a:pt x="4159778" y="3790949"/>
                  </a:lnTo>
                  <a:lnTo>
                    <a:pt x="4166592" y="3790278"/>
                  </a:lnTo>
                  <a:lnTo>
                    <a:pt x="4180087" y="3787594"/>
                  </a:lnTo>
                  <a:lnTo>
                    <a:pt x="4216829" y="3769469"/>
                  </a:lnTo>
                  <a:lnTo>
                    <a:pt x="4243838" y="3738664"/>
                  </a:lnTo>
                  <a:lnTo>
                    <a:pt x="4257003" y="3699867"/>
                  </a:lnTo>
                  <a:lnTo>
                    <a:pt x="4257674" y="3693054"/>
                  </a:lnTo>
                  <a:lnTo>
                    <a:pt x="4257674" y="107420"/>
                  </a:lnTo>
                  <a:lnTo>
                    <a:pt x="4247065" y="67848"/>
                  </a:lnTo>
                  <a:lnTo>
                    <a:pt x="4222121" y="35348"/>
                  </a:lnTo>
                  <a:lnTo>
                    <a:pt x="4186638" y="14867"/>
                  </a:lnTo>
                  <a:lnTo>
                    <a:pt x="4159778" y="9524"/>
                  </a:lnTo>
                  <a:lnTo>
                    <a:pt x="4198386" y="9524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3686174"/>
                  </a:lnTo>
                  <a:lnTo>
                    <a:pt x="4266655" y="3697434"/>
                  </a:lnTo>
                  <a:lnTo>
                    <a:pt x="4253687" y="3740109"/>
                  </a:lnTo>
                  <a:lnTo>
                    <a:pt x="4225375" y="3774574"/>
                  </a:lnTo>
                  <a:lnTo>
                    <a:pt x="4206833" y="3786962"/>
                  </a:lnTo>
                  <a:lnTo>
                    <a:pt x="4198385" y="3790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95924" y="3152774"/>
              <a:ext cx="3638550" cy="457200"/>
            </a:xfrm>
            <a:custGeom>
              <a:avLst/>
              <a:gdLst/>
              <a:ahLst/>
              <a:cxnLst/>
              <a:rect l="l" t="t" r="r" b="b"/>
              <a:pathLst>
                <a:path w="3638550" h="457200">
                  <a:moveTo>
                    <a:pt x="3600449" y="457199"/>
                  </a:moveTo>
                  <a:lnTo>
                    <a:pt x="38099" y="457199"/>
                  </a:lnTo>
                  <a:lnTo>
                    <a:pt x="30498" y="456502"/>
                  </a:lnTo>
                  <a:lnTo>
                    <a:pt x="697" y="426701"/>
                  </a:lnTo>
                  <a:lnTo>
                    <a:pt x="0" y="419099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419099"/>
                  </a:lnTo>
                  <a:lnTo>
                    <a:pt x="3615075" y="454410"/>
                  </a:lnTo>
                  <a:lnTo>
                    <a:pt x="3600449" y="4571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5924" y="3152774"/>
              <a:ext cx="3638550" cy="457200"/>
            </a:xfrm>
            <a:custGeom>
              <a:avLst/>
              <a:gdLst/>
              <a:ahLst/>
              <a:cxnLst/>
              <a:rect l="l" t="t" r="r" b="b"/>
              <a:pathLst>
                <a:path w="3638550" h="457200">
                  <a:moveTo>
                    <a:pt x="3600449" y="457199"/>
                  </a:moveTo>
                  <a:lnTo>
                    <a:pt x="38099" y="457199"/>
                  </a:lnTo>
                  <a:lnTo>
                    <a:pt x="30498" y="456502"/>
                  </a:lnTo>
                  <a:lnTo>
                    <a:pt x="697" y="426701"/>
                  </a:lnTo>
                  <a:lnTo>
                    <a:pt x="0" y="419099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422889"/>
                  </a:lnTo>
                  <a:lnTo>
                    <a:pt x="34310" y="447674"/>
                  </a:lnTo>
                  <a:lnTo>
                    <a:pt x="3625426" y="447674"/>
                  </a:lnTo>
                  <a:lnTo>
                    <a:pt x="3621521" y="450922"/>
                  </a:lnTo>
                  <a:lnTo>
                    <a:pt x="3615075" y="454410"/>
                  </a:lnTo>
                  <a:lnTo>
                    <a:pt x="3608051" y="456502"/>
                  </a:lnTo>
                  <a:lnTo>
                    <a:pt x="3600449" y="457199"/>
                  </a:lnTo>
                  <a:close/>
                </a:path>
                <a:path w="3638550" h="457200">
                  <a:moveTo>
                    <a:pt x="3625426" y="447674"/>
                  </a:moveTo>
                  <a:lnTo>
                    <a:pt x="3604238" y="447674"/>
                  </a:lnTo>
                  <a:lnTo>
                    <a:pt x="3607883" y="446949"/>
                  </a:lnTo>
                  <a:lnTo>
                    <a:pt x="3614885" y="444049"/>
                  </a:lnTo>
                  <a:lnTo>
                    <a:pt x="3617975" y="441984"/>
                  </a:lnTo>
                  <a:lnTo>
                    <a:pt x="3623334" y="436626"/>
                  </a:lnTo>
                  <a:lnTo>
                    <a:pt x="3625272" y="433725"/>
                  </a:lnTo>
                  <a:lnTo>
                    <a:pt x="3625399" y="433535"/>
                  </a:lnTo>
                  <a:lnTo>
                    <a:pt x="3628229" y="426701"/>
                  </a:lnTo>
                  <a:lnTo>
                    <a:pt x="3628299" y="426534"/>
                  </a:lnTo>
                  <a:lnTo>
                    <a:pt x="3629024" y="422889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419099"/>
                  </a:lnTo>
                  <a:lnTo>
                    <a:pt x="3637867" y="426534"/>
                  </a:lnTo>
                  <a:lnTo>
                    <a:pt x="3637852" y="426701"/>
                  </a:lnTo>
                  <a:lnTo>
                    <a:pt x="3635816" y="433535"/>
                  </a:lnTo>
                  <a:lnTo>
                    <a:pt x="3635759" y="433725"/>
                  </a:lnTo>
                  <a:lnTo>
                    <a:pt x="3632272" y="440172"/>
                  </a:lnTo>
                  <a:lnTo>
                    <a:pt x="3627390" y="446040"/>
                  </a:lnTo>
                  <a:lnTo>
                    <a:pt x="3625426" y="4476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5924" y="3733799"/>
              <a:ext cx="3638550" cy="466725"/>
            </a:xfrm>
            <a:custGeom>
              <a:avLst/>
              <a:gdLst/>
              <a:ahLst/>
              <a:cxnLst/>
              <a:rect l="l" t="t" r="r" b="b"/>
              <a:pathLst>
                <a:path w="3638550" h="466725">
                  <a:moveTo>
                    <a:pt x="3600449" y="466724"/>
                  </a:moveTo>
                  <a:lnTo>
                    <a:pt x="38099" y="466724"/>
                  </a:lnTo>
                  <a:lnTo>
                    <a:pt x="30498" y="466027"/>
                  </a:lnTo>
                  <a:lnTo>
                    <a:pt x="697" y="436226"/>
                  </a:lnTo>
                  <a:lnTo>
                    <a:pt x="0" y="42862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428624"/>
                  </a:lnTo>
                  <a:lnTo>
                    <a:pt x="3615075" y="463935"/>
                  </a:lnTo>
                  <a:lnTo>
                    <a:pt x="3600449" y="4667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95924" y="3733799"/>
              <a:ext cx="3638550" cy="466725"/>
            </a:xfrm>
            <a:custGeom>
              <a:avLst/>
              <a:gdLst/>
              <a:ahLst/>
              <a:cxnLst/>
              <a:rect l="l" t="t" r="r" b="b"/>
              <a:pathLst>
                <a:path w="3638550" h="466725">
                  <a:moveTo>
                    <a:pt x="3600449" y="466724"/>
                  </a:moveTo>
                  <a:lnTo>
                    <a:pt x="38099" y="466724"/>
                  </a:lnTo>
                  <a:lnTo>
                    <a:pt x="30498" y="466027"/>
                  </a:lnTo>
                  <a:lnTo>
                    <a:pt x="697" y="436226"/>
                  </a:lnTo>
                  <a:lnTo>
                    <a:pt x="0" y="42862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432414"/>
                  </a:lnTo>
                  <a:lnTo>
                    <a:pt x="10250" y="436059"/>
                  </a:lnTo>
                  <a:lnTo>
                    <a:pt x="34310" y="457199"/>
                  </a:lnTo>
                  <a:lnTo>
                    <a:pt x="3625426" y="457199"/>
                  </a:lnTo>
                  <a:lnTo>
                    <a:pt x="3621521" y="460447"/>
                  </a:lnTo>
                  <a:lnTo>
                    <a:pt x="3615075" y="463935"/>
                  </a:lnTo>
                  <a:lnTo>
                    <a:pt x="3608051" y="466027"/>
                  </a:lnTo>
                  <a:lnTo>
                    <a:pt x="3600449" y="466724"/>
                  </a:lnTo>
                  <a:close/>
                </a:path>
                <a:path w="3638550" h="466725">
                  <a:moveTo>
                    <a:pt x="3625426" y="457199"/>
                  </a:moveTo>
                  <a:lnTo>
                    <a:pt x="3604238" y="457199"/>
                  </a:lnTo>
                  <a:lnTo>
                    <a:pt x="3607883" y="456474"/>
                  </a:lnTo>
                  <a:lnTo>
                    <a:pt x="3614885" y="453574"/>
                  </a:lnTo>
                  <a:lnTo>
                    <a:pt x="3617975" y="451509"/>
                  </a:lnTo>
                  <a:lnTo>
                    <a:pt x="3623334" y="446151"/>
                  </a:lnTo>
                  <a:lnTo>
                    <a:pt x="3625272" y="443250"/>
                  </a:lnTo>
                  <a:lnTo>
                    <a:pt x="3625399" y="443060"/>
                  </a:lnTo>
                  <a:lnTo>
                    <a:pt x="3628229" y="436226"/>
                  </a:lnTo>
                  <a:lnTo>
                    <a:pt x="3628299" y="436059"/>
                  </a:lnTo>
                  <a:lnTo>
                    <a:pt x="3629024" y="432414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38099"/>
                  </a:lnTo>
                  <a:lnTo>
                    <a:pt x="3638549" y="428624"/>
                  </a:lnTo>
                  <a:lnTo>
                    <a:pt x="3637867" y="436059"/>
                  </a:lnTo>
                  <a:lnTo>
                    <a:pt x="3637852" y="436226"/>
                  </a:lnTo>
                  <a:lnTo>
                    <a:pt x="3635816" y="443060"/>
                  </a:lnTo>
                  <a:lnTo>
                    <a:pt x="3635759" y="443250"/>
                  </a:lnTo>
                  <a:lnTo>
                    <a:pt x="3632272" y="449697"/>
                  </a:lnTo>
                  <a:lnTo>
                    <a:pt x="3627390" y="455565"/>
                  </a:lnTo>
                  <a:lnTo>
                    <a:pt x="3625426" y="4571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95924" y="4324349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19124"/>
                  </a:lnTo>
                  <a:lnTo>
                    <a:pt x="3615075" y="654435"/>
                  </a:lnTo>
                  <a:lnTo>
                    <a:pt x="3600449" y="6572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95924" y="4324350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22914"/>
                  </a:lnTo>
                  <a:lnTo>
                    <a:pt x="10250" y="626559"/>
                  </a:lnTo>
                  <a:lnTo>
                    <a:pt x="34310" y="647699"/>
                  </a:lnTo>
                  <a:lnTo>
                    <a:pt x="3625426" y="647699"/>
                  </a:lnTo>
                  <a:lnTo>
                    <a:pt x="3621521" y="650947"/>
                  </a:lnTo>
                  <a:lnTo>
                    <a:pt x="3615075" y="654435"/>
                  </a:lnTo>
                  <a:lnTo>
                    <a:pt x="3608051" y="656527"/>
                  </a:lnTo>
                  <a:lnTo>
                    <a:pt x="3600449" y="657224"/>
                  </a:lnTo>
                  <a:close/>
                </a:path>
                <a:path w="3638550" h="657225">
                  <a:moveTo>
                    <a:pt x="3625426" y="647699"/>
                  </a:moveTo>
                  <a:lnTo>
                    <a:pt x="3604238" y="647699"/>
                  </a:lnTo>
                  <a:lnTo>
                    <a:pt x="3607883" y="646974"/>
                  </a:lnTo>
                  <a:lnTo>
                    <a:pt x="3614885" y="644074"/>
                  </a:lnTo>
                  <a:lnTo>
                    <a:pt x="3617975" y="642009"/>
                  </a:lnTo>
                  <a:lnTo>
                    <a:pt x="3623334" y="636651"/>
                  </a:lnTo>
                  <a:lnTo>
                    <a:pt x="3625272" y="633750"/>
                  </a:lnTo>
                  <a:lnTo>
                    <a:pt x="3625399" y="633560"/>
                  </a:lnTo>
                  <a:lnTo>
                    <a:pt x="3628229" y="626726"/>
                  </a:lnTo>
                  <a:lnTo>
                    <a:pt x="3628299" y="626559"/>
                  </a:lnTo>
                  <a:lnTo>
                    <a:pt x="3629024" y="622914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619124"/>
                  </a:lnTo>
                  <a:lnTo>
                    <a:pt x="3637867" y="626559"/>
                  </a:lnTo>
                  <a:lnTo>
                    <a:pt x="3637852" y="626726"/>
                  </a:lnTo>
                  <a:lnTo>
                    <a:pt x="3635816" y="633560"/>
                  </a:lnTo>
                  <a:lnTo>
                    <a:pt x="3635759" y="633750"/>
                  </a:lnTo>
                  <a:lnTo>
                    <a:pt x="3632272" y="640197"/>
                  </a:lnTo>
                  <a:lnTo>
                    <a:pt x="3627390" y="646065"/>
                  </a:lnTo>
                  <a:lnTo>
                    <a:pt x="3625426" y="6476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95924" y="5105399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35759" y="23474"/>
                  </a:lnTo>
                  <a:lnTo>
                    <a:pt x="3638549" y="38099"/>
                  </a:lnTo>
                  <a:lnTo>
                    <a:pt x="3638549" y="619124"/>
                  </a:lnTo>
                  <a:lnTo>
                    <a:pt x="3615075" y="654435"/>
                  </a:lnTo>
                  <a:lnTo>
                    <a:pt x="3600449" y="6572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95924" y="5105399"/>
              <a:ext cx="3638550" cy="657225"/>
            </a:xfrm>
            <a:custGeom>
              <a:avLst/>
              <a:gdLst/>
              <a:ahLst/>
              <a:cxnLst/>
              <a:rect l="l" t="t" r="r" b="b"/>
              <a:pathLst>
                <a:path w="3638550" h="657225">
                  <a:moveTo>
                    <a:pt x="3600449" y="657224"/>
                  </a:moveTo>
                  <a:lnTo>
                    <a:pt x="38099" y="657224"/>
                  </a:lnTo>
                  <a:lnTo>
                    <a:pt x="30498" y="656527"/>
                  </a:lnTo>
                  <a:lnTo>
                    <a:pt x="697" y="626726"/>
                  </a:lnTo>
                  <a:lnTo>
                    <a:pt x="0" y="61912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30498" y="697"/>
                  </a:lnTo>
                  <a:lnTo>
                    <a:pt x="38099" y="0"/>
                  </a:lnTo>
                  <a:lnTo>
                    <a:pt x="3600449" y="0"/>
                  </a:lnTo>
                  <a:lnTo>
                    <a:pt x="3608051" y="697"/>
                  </a:lnTo>
                  <a:lnTo>
                    <a:pt x="3615075" y="2789"/>
                  </a:lnTo>
                  <a:lnTo>
                    <a:pt x="3621521" y="6277"/>
                  </a:lnTo>
                  <a:lnTo>
                    <a:pt x="3625425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622914"/>
                  </a:lnTo>
                  <a:lnTo>
                    <a:pt x="10250" y="626559"/>
                  </a:lnTo>
                  <a:lnTo>
                    <a:pt x="34310" y="647699"/>
                  </a:lnTo>
                  <a:lnTo>
                    <a:pt x="3625426" y="647699"/>
                  </a:lnTo>
                  <a:lnTo>
                    <a:pt x="3621521" y="650947"/>
                  </a:lnTo>
                  <a:lnTo>
                    <a:pt x="3615075" y="654435"/>
                  </a:lnTo>
                  <a:lnTo>
                    <a:pt x="3608051" y="656527"/>
                  </a:lnTo>
                  <a:lnTo>
                    <a:pt x="3600449" y="657224"/>
                  </a:lnTo>
                  <a:close/>
                </a:path>
                <a:path w="3638550" h="657225">
                  <a:moveTo>
                    <a:pt x="3625426" y="647699"/>
                  </a:moveTo>
                  <a:lnTo>
                    <a:pt x="3604238" y="647699"/>
                  </a:lnTo>
                  <a:lnTo>
                    <a:pt x="3607883" y="646974"/>
                  </a:lnTo>
                  <a:lnTo>
                    <a:pt x="3614885" y="644074"/>
                  </a:lnTo>
                  <a:lnTo>
                    <a:pt x="3617975" y="642009"/>
                  </a:lnTo>
                  <a:lnTo>
                    <a:pt x="3623334" y="636651"/>
                  </a:lnTo>
                  <a:lnTo>
                    <a:pt x="3625272" y="633750"/>
                  </a:lnTo>
                  <a:lnTo>
                    <a:pt x="3625399" y="633560"/>
                  </a:lnTo>
                  <a:lnTo>
                    <a:pt x="3628229" y="626726"/>
                  </a:lnTo>
                  <a:lnTo>
                    <a:pt x="3628299" y="626559"/>
                  </a:lnTo>
                  <a:lnTo>
                    <a:pt x="3629024" y="622914"/>
                  </a:lnTo>
                  <a:lnTo>
                    <a:pt x="3629024" y="34310"/>
                  </a:lnTo>
                  <a:lnTo>
                    <a:pt x="3628299" y="30665"/>
                  </a:lnTo>
                  <a:lnTo>
                    <a:pt x="3604238" y="9524"/>
                  </a:lnTo>
                  <a:lnTo>
                    <a:pt x="3625425" y="9524"/>
                  </a:lnTo>
                  <a:lnTo>
                    <a:pt x="3638549" y="619124"/>
                  </a:lnTo>
                  <a:lnTo>
                    <a:pt x="3637867" y="626559"/>
                  </a:lnTo>
                  <a:lnTo>
                    <a:pt x="3637852" y="626726"/>
                  </a:lnTo>
                  <a:lnTo>
                    <a:pt x="3635816" y="633560"/>
                  </a:lnTo>
                  <a:lnTo>
                    <a:pt x="3635759" y="633750"/>
                  </a:lnTo>
                  <a:lnTo>
                    <a:pt x="3632272" y="640197"/>
                  </a:lnTo>
                  <a:lnTo>
                    <a:pt x="3627390" y="646065"/>
                  </a:lnTo>
                  <a:lnTo>
                    <a:pt x="3625426" y="6476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83224" y="2717164"/>
            <a:ext cx="3460115" cy="29267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High-Level</a:t>
            </a:r>
            <a:r>
              <a:rPr sz="1650" b="1" spc="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Tech</a:t>
            </a:r>
            <a:r>
              <a:rPr sz="1650" b="1" spc="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20" dirty="0">
                <a:solidFill>
                  <a:srgbClr val="F7FAFB"/>
                </a:solidFill>
                <a:latin typeface="Segoe UI"/>
                <a:cs typeface="Segoe UI"/>
              </a:rPr>
              <a:t>Stack</a:t>
            </a:r>
            <a:endParaRPr sz="165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650" dirty="0">
              <a:latin typeface="Segoe UI"/>
              <a:cs typeface="Segoe UI"/>
            </a:endParaRPr>
          </a:p>
          <a:p>
            <a:pPr marL="143510">
              <a:lnSpc>
                <a:spcPct val="1000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Frontend:</a:t>
            </a:r>
            <a:r>
              <a:rPr sz="1200" b="1" spc="120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Angular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with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Angular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Material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35"/>
              </a:spcBef>
            </a:pPr>
            <a:endParaRPr sz="1200" dirty="0">
              <a:latin typeface="Segoe UI"/>
              <a:cs typeface="Segoe UI"/>
            </a:endParaRPr>
          </a:p>
          <a:p>
            <a:pPr marL="14351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Backend:</a:t>
            </a:r>
            <a:r>
              <a:rPr sz="1200" b="1" spc="90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ASP.NET</a:t>
            </a:r>
            <a:r>
              <a:rPr sz="1200" spc="-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Core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Web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API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(.NET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9)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1200" dirty="0">
              <a:latin typeface="Segoe UI"/>
              <a:cs typeface="Segoe UI"/>
            </a:endParaRPr>
          </a:p>
          <a:p>
            <a:pPr marL="143510" marR="227965">
              <a:lnSpc>
                <a:spcPct val="1094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Database:</a:t>
            </a:r>
            <a:r>
              <a:rPr sz="1200" b="1" spc="105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SQL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with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Entity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Framework </a:t>
            </a:r>
            <a:r>
              <a:rPr sz="1200" spc="-20" dirty="0">
                <a:solidFill>
                  <a:srgbClr val="F7FAFB"/>
                </a:solidFill>
                <a:latin typeface="Segoe UI"/>
                <a:cs typeface="Segoe UI"/>
              </a:rPr>
              <a:t>Core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1200" dirty="0">
              <a:latin typeface="Segoe UI"/>
              <a:cs typeface="Segoe UI"/>
            </a:endParaRPr>
          </a:p>
          <a:p>
            <a:pPr marL="143510" marR="300990">
              <a:lnSpc>
                <a:spcPct val="109400"/>
              </a:lnSpc>
            </a:pPr>
            <a:r>
              <a:rPr sz="1200" b="1" dirty="0">
                <a:solidFill>
                  <a:srgbClr val="F7FAFB"/>
                </a:solidFill>
                <a:latin typeface="Segoe UI"/>
                <a:cs typeface="Segoe UI"/>
              </a:rPr>
              <a:t>Security:</a:t>
            </a:r>
            <a:r>
              <a:rPr sz="1200" b="1" spc="130" dirty="0">
                <a:solidFill>
                  <a:srgbClr val="F7FAFB"/>
                </a:solidFill>
                <a:latin typeface="Segoe UI"/>
                <a:cs typeface="Segoe UI"/>
              </a:rPr>
              <a:t> 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JWT Authentication &amp;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Role-Based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Access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Control</a:t>
            </a:r>
            <a:endParaRPr sz="12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92325" algn="l"/>
              </a:tabLst>
            </a:pPr>
            <a:r>
              <a:rPr sz="7200" b="0" spc="-20" dirty="0">
                <a:solidFill>
                  <a:srgbClr val="37BDF7"/>
                </a:solidFill>
                <a:latin typeface="Segoe UI Black"/>
                <a:cs typeface="Segoe UI Black"/>
              </a:rPr>
              <a:t>Live</a:t>
            </a:r>
            <a:r>
              <a:rPr sz="7200" b="0" dirty="0">
                <a:solidFill>
                  <a:srgbClr val="37BDF7"/>
                </a:solidFill>
                <a:latin typeface="Segoe UI Black"/>
                <a:cs typeface="Segoe UI Black"/>
              </a:rPr>
              <a:t>	</a:t>
            </a:r>
            <a:r>
              <a:rPr sz="7200" b="0" spc="-20" dirty="0">
                <a:solidFill>
                  <a:srgbClr val="37BDF7"/>
                </a:solidFill>
                <a:latin typeface="Segoe UI Black"/>
                <a:cs typeface="Segoe UI Black"/>
              </a:rPr>
              <a:t>Demo</a:t>
            </a:r>
            <a:endParaRPr sz="7200">
              <a:latin typeface="Segoe UI Black"/>
              <a:cs typeface="Segoe UI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5989" y="4464050"/>
            <a:ext cx="3426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7FAFB"/>
                </a:solidFill>
                <a:latin typeface="Segoe UI"/>
                <a:cs typeface="Segoe UI"/>
              </a:rPr>
              <a:t>Showcasing LoanSphere in </a:t>
            </a:r>
            <a:r>
              <a:rPr sz="1800" spc="-10" dirty="0">
                <a:solidFill>
                  <a:srgbClr val="F7FAFB"/>
                </a:solidFill>
                <a:latin typeface="Segoe UI"/>
                <a:cs typeface="Segoe UI"/>
              </a:rPr>
              <a:t>Action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43199" y="2162174"/>
            <a:ext cx="4572000" cy="19050"/>
          </a:xfrm>
          <a:custGeom>
            <a:avLst/>
            <a:gdLst/>
            <a:ahLst/>
            <a:cxnLst/>
            <a:rect l="l" t="t" r="r" b="b"/>
            <a:pathLst>
              <a:path w="4572000" h="19050">
                <a:moveTo>
                  <a:pt x="4571999" y="19049"/>
                </a:moveTo>
                <a:lnTo>
                  <a:pt x="0" y="19049"/>
                </a:lnTo>
                <a:lnTo>
                  <a:pt x="0" y="0"/>
                </a:lnTo>
                <a:lnTo>
                  <a:pt x="4571999" y="0"/>
                </a:lnTo>
                <a:lnTo>
                  <a:pt x="45719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16522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Solution:</a:t>
            </a:r>
            <a:r>
              <a:rPr spc="-30" dirty="0"/>
              <a:t> </a:t>
            </a:r>
            <a:r>
              <a:rPr spc="-10" dirty="0"/>
              <a:t>LoanSphere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05224" y="2429510"/>
            <a:ext cx="42481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strictly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digital,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secure,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role-based</a:t>
            </a:r>
            <a:r>
              <a:rPr sz="1300" spc="4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lending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platform.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9599" y="3133724"/>
            <a:ext cx="4267200" cy="3057525"/>
            <a:chOff x="609599" y="3133724"/>
            <a:chExt cx="4267200" cy="3057525"/>
          </a:xfrm>
        </p:grpSpPr>
        <p:sp>
          <p:nvSpPr>
            <p:cNvPr id="7" name="object 7"/>
            <p:cNvSpPr/>
            <p:nvPr/>
          </p:nvSpPr>
          <p:spPr>
            <a:xfrm>
              <a:off x="609599" y="3133724"/>
              <a:ext cx="4267200" cy="3057525"/>
            </a:xfrm>
            <a:custGeom>
              <a:avLst/>
              <a:gdLst/>
              <a:ahLst/>
              <a:cxnLst/>
              <a:rect l="l" t="t" r="r" b="b"/>
              <a:pathLst>
                <a:path w="4267200" h="3057525">
                  <a:moveTo>
                    <a:pt x="4152899" y="3057524"/>
                  </a:moveTo>
                  <a:lnTo>
                    <a:pt x="114299" y="3057524"/>
                  </a:lnTo>
                  <a:lnTo>
                    <a:pt x="103040" y="3056980"/>
                  </a:lnTo>
                  <a:lnTo>
                    <a:pt x="60364" y="3044012"/>
                  </a:lnTo>
                  <a:lnTo>
                    <a:pt x="25900" y="3015700"/>
                  </a:lnTo>
                  <a:lnTo>
                    <a:pt x="4894" y="2976354"/>
                  </a:lnTo>
                  <a:lnTo>
                    <a:pt x="0" y="294322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2943224"/>
                  </a:lnTo>
                  <a:lnTo>
                    <a:pt x="4258498" y="2986965"/>
                  </a:lnTo>
                  <a:lnTo>
                    <a:pt x="4233721" y="3024046"/>
                  </a:lnTo>
                  <a:lnTo>
                    <a:pt x="4196638" y="3048823"/>
                  </a:lnTo>
                  <a:lnTo>
                    <a:pt x="4152899" y="30575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599" y="3133724"/>
              <a:ext cx="4267200" cy="3057525"/>
            </a:xfrm>
            <a:custGeom>
              <a:avLst/>
              <a:gdLst/>
              <a:ahLst/>
              <a:cxnLst/>
              <a:rect l="l" t="t" r="r" b="b"/>
              <a:pathLst>
                <a:path w="4267200" h="3057525">
                  <a:moveTo>
                    <a:pt x="4152899" y="3057524"/>
                  </a:moveTo>
                  <a:lnTo>
                    <a:pt x="114299" y="3057524"/>
                  </a:lnTo>
                  <a:lnTo>
                    <a:pt x="103040" y="3056980"/>
                  </a:lnTo>
                  <a:lnTo>
                    <a:pt x="60364" y="3044012"/>
                  </a:lnTo>
                  <a:lnTo>
                    <a:pt x="25900" y="3015700"/>
                  </a:lnTo>
                  <a:lnTo>
                    <a:pt x="4894" y="2976354"/>
                  </a:lnTo>
                  <a:lnTo>
                    <a:pt x="0" y="294322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198387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2950104"/>
                  </a:lnTo>
                  <a:lnTo>
                    <a:pt x="20133" y="2989675"/>
                  </a:lnTo>
                  <a:lnTo>
                    <a:pt x="45077" y="3022176"/>
                  </a:lnTo>
                  <a:lnTo>
                    <a:pt x="80559" y="3042656"/>
                  </a:lnTo>
                  <a:lnTo>
                    <a:pt x="107420" y="3047999"/>
                  </a:lnTo>
                  <a:lnTo>
                    <a:pt x="4198385" y="3047999"/>
                  </a:lnTo>
                  <a:lnTo>
                    <a:pt x="4196638" y="3048824"/>
                  </a:lnTo>
                  <a:lnTo>
                    <a:pt x="4186028" y="3052630"/>
                  </a:lnTo>
                  <a:lnTo>
                    <a:pt x="4175202" y="3055349"/>
                  </a:lnTo>
                  <a:lnTo>
                    <a:pt x="4164159" y="3056980"/>
                  </a:lnTo>
                  <a:lnTo>
                    <a:pt x="4152899" y="3057524"/>
                  </a:lnTo>
                  <a:close/>
                </a:path>
                <a:path w="4267200" h="3057525">
                  <a:moveTo>
                    <a:pt x="4198385" y="3047999"/>
                  </a:moveTo>
                  <a:lnTo>
                    <a:pt x="4159779" y="3047999"/>
                  </a:lnTo>
                  <a:lnTo>
                    <a:pt x="4166592" y="3047328"/>
                  </a:lnTo>
                  <a:lnTo>
                    <a:pt x="4180087" y="3044643"/>
                  </a:lnTo>
                  <a:lnTo>
                    <a:pt x="4216829" y="3026519"/>
                  </a:lnTo>
                  <a:lnTo>
                    <a:pt x="4243838" y="2995713"/>
                  </a:lnTo>
                  <a:lnTo>
                    <a:pt x="4257003" y="2956917"/>
                  </a:lnTo>
                  <a:lnTo>
                    <a:pt x="4257674" y="2950104"/>
                  </a:lnTo>
                  <a:lnTo>
                    <a:pt x="4257674" y="107420"/>
                  </a:lnTo>
                  <a:lnTo>
                    <a:pt x="4247066" y="67848"/>
                  </a:lnTo>
                  <a:lnTo>
                    <a:pt x="4222121" y="35348"/>
                  </a:lnTo>
                  <a:lnTo>
                    <a:pt x="4186638" y="14867"/>
                  </a:lnTo>
                  <a:lnTo>
                    <a:pt x="4159779" y="9524"/>
                  </a:lnTo>
                  <a:lnTo>
                    <a:pt x="4198387" y="9524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2943224"/>
                  </a:lnTo>
                  <a:lnTo>
                    <a:pt x="4266655" y="2954484"/>
                  </a:lnTo>
                  <a:lnTo>
                    <a:pt x="4253687" y="2997159"/>
                  </a:lnTo>
                  <a:lnTo>
                    <a:pt x="4225375" y="3031623"/>
                  </a:lnTo>
                  <a:lnTo>
                    <a:pt x="4206834" y="3044012"/>
                  </a:lnTo>
                  <a:lnTo>
                    <a:pt x="4198385" y="30479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1225" y="3450590"/>
            <a:ext cx="2777490" cy="12915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Core</a:t>
            </a:r>
            <a:r>
              <a:rPr sz="1650" b="1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10" dirty="0">
                <a:solidFill>
                  <a:srgbClr val="F7FAFB"/>
                </a:solidFill>
                <a:latin typeface="Segoe UI"/>
                <a:cs typeface="Segoe UI"/>
              </a:rPr>
              <a:t>Pillars</a:t>
            </a:r>
            <a:endParaRPr sz="16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End-to-End</a:t>
            </a:r>
            <a:r>
              <a:rPr sz="1300" b="1" spc="7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b="1" spc="-10" dirty="0">
                <a:solidFill>
                  <a:srgbClr val="F7FAFB"/>
                </a:solidFill>
                <a:latin typeface="Segoe UI"/>
                <a:cs typeface="Segoe UI"/>
              </a:rPr>
              <a:t>Digitization:</a:t>
            </a:r>
            <a:endParaRPr sz="1300">
              <a:latin typeface="Segoe UI"/>
              <a:cs typeface="Segoe UI"/>
            </a:endParaRPr>
          </a:p>
          <a:p>
            <a:pPr marL="12700" marR="5080">
              <a:lnSpc>
                <a:spcPct val="134600"/>
              </a:lnSpc>
              <a:spcBef>
                <a:spcPts val="600"/>
              </a:spcBef>
            </a:pP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Applied</a:t>
            </a:r>
            <a:r>
              <a:rPr sz="1300" spc="3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-&gt;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Under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Review</a:t>
            </a:r>
            <a:r>
              <a:rPr sz="1300" spc="3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-</a:t>
            </a:r>
            <a:r>
              <a:rPr sz="1300" spc="-50" dirty="0">
                <a:solidFill>
                  <a:srgbClr val="F7FAFB"/>
                </a:solidFill>
                <a:latin typeface="Segoe UI"/>
                <a:cs typeface="Segoe UI"/>
              </a:rPr>
              <a:t>&gt;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Active(Approved)/Rejected</a:t>
            </a:r>
            <a:r>
              <a:rPr sz="1300" spc="9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-&gt;</a:t>
            </a:r>
            <a:r>
              <a:rPr sz="1300" spc="9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Closed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1225" y="5020309"/>
            <a:ext cx="3128645" cy="83629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F7FAFB"/>
                </a:solidFill>
                <a:latin typeface="Segoe UI"/>
                <a:cs typeface="Segoe UI"/>
              </a:rPr>
              <a:t>Role-</a:t>
            </a: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Based</a:t>
            </a:r>
            <a:r>
              <a:rPr sz="1300" b="1" spc="9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b="1" spc="-10" dirty="0">
                <a:solidFill>
                  <a:srgbClr val="F7FAFB"/>
                </a:solidFill>
                <a:latin typeface="Segoe UI"/>
                <a:cs typeface="Segoe UI"/>
              </a:rPr>
              <a:t>Access:</a:t>
            </a:r>
            <a:endParaRPr sz="1300" dirty="0">
              <a:latin typeface="Segoe UI"/>
              <a:cs typeface="Segoe UI"/>
            </a:endParaRPr>
          </a:p>
          <a:p>
            <a:pPr marL="12700" marR="5080">
              <a:lnSpc>
                <a:spcPct val="134600"/>
              </a:lnSpc>
              <a:spcBef>
                <a:spcPts val="600"/>
              </a:spcBef>
            </a:pP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Dedicated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portals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for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Admin,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Officers,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25" dirty="0">
                <a:solidFill>
                  <a:srgbClr val="F7FAFB"/>
                </a:solidFill>
                <a:latin typeface="Segoe UI"/>
                <a:cs typeface="Segoe UI"/>
              </a:rPr>
              <a:t>and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Customers.</a:t>
            </a:r>
            <a:endParaRPr sz="1300" dirty="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81599" y="3133724"/>
            <a:ext cx="4267200" cy="3057525"/>
            <a:chOff x="5181599" y="3133724"/>
            <a:chExt cx="4267200" cy="3057525"/>
          </a:xfrm>
        </p:grpSpPr>
        <p:sp>
          <p:nvSpPr>
            <p:cNvPr id="12" name="object 12"/>
            <p:cNvSpPr/>
            <p:nvPr/>
          </p:nvSpPr>
          <p:spPr>
            <a:xfrm>
              <a:off x="5181599" y="3133724"/>
              <a:ext cx="4267200" cy="3057525"/>
            </a:xfrm>
            <a:custGeom>
              <a:avLst/>
              <a:gdLst/>
              <a:ahLst/>
              <a:cxnLst/>
              <a:rect l="l" t="t" r="r" b="b"/>
              <a:pathLst>
                <a:path w="4267200" h="3057525">
                  <a:moveTo>
                    <a:pt x="4152899" y="3057524"/>
                  </a:moveTo>
                  <a:lnTo>
                    <a:pt x="114299" y="3057524"/>
                  </a:lnTo>
                  <a:lnTo>
                    <a:pt x="103040" y="3056980"/>
                  </a:lnTo>
                  <a:lnTo>
                    <a:pt x="60364" y="3044012"/>
                  </a:lnTo>
                  <a:lnTo>
                    <a:pt x="25899" y="3015700"/>
                  </a:lnTo>
                  <a:lnTo>
                    <a:pt x="4893" y="2976354"/>
                  </a:lnTo>
                  <a:lnTo>
                    <a:pt x="0" y="294322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2943224"/>
                  </a:lnTo>
                  <a:lnTo>
                    <a:pt x="4258498" y="2986965"/>
                  </a:lnTo>
                  <a:lnTo>
                    <a:pt x="4233721" y="3024046"/>
                  </a:lnTo>
                  <a:lnTo>
                    <a:pt x="4196638" y="3048823"/>
                  </a:lnTo>
                  <a:lnTo>
                    <a:pt x="4152899" y="30575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81599" y="3133724"/>
              <a:ext cx="4267200" cy="3057525"/>
            </a:xfrm>
            <a:custGeom>
              <a:avLst/>
              <a:gdLst/>
              <a:ahLst/>
              <a:cxnLst/>
              <a:rect l="l" t="t" r="r" b="b"/>
              <a:pathLst>
                <a:path w="4267200" h="3057525">
                  <a:moveTo>
                    <a:pt x="4152899" y="3057524"/>
                  </a:moveTo>
                  <a:lnTo>
                    <a:pt x="114299" y="3057524"/>
                  </a:lnTo>
                  <a:lnTo>
                    <a:pt x="103040" y="3056980"/>
                  </a:lnTo>
                  <a:lnTo>
                    <a:pt x="60364" y="3044012"/>
                  </a:lnTo>
                  <a:lnTo>
                    <a:pt x="25899" y="3015700"/>
                  </a:lnTo>
                  <a:lnTo>
                    <a:pt x="4893" y="2976354"/>
                  </a:lnTo>
                  <a:lnTo>
                    <a:pt x="0" y="294322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152899" y="0"/>
                  </a:lnTo>
                  <a:lnTo>
                    <a:pt x="4196639" y="8700"/>
                  </a:lnTo>
                  <a:lnTo>
                    <a:pt x="4198387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2950104"/>
                  </a:lnTo>
                  <a:lnTo>
                    <a:pt x="20133" y="2989675"/>
                  </a:lnTo>
                  <a:lnTo>
                    <a:pt x="45077" y="3022176"/>
                  </a:lnTo>
                  <a:lnTo>
                    <a:pt x="80559" y="3042656"/>
                  </a:lnTo>
                  <a:lnTo>
                    <a:pt x="107420" y="3047999"/>
                  </a:lnTo>
                  <a:lnTo>
                    <a:pt x="4198385" y="3047999"/>
                  </a:lnTo>
                  <a:lnTo>
                    <a:pt x="4196638" y="3048824"/>
                  </a:lnTo>
                  <a:lnTo>
                    <a:pt x="4186028" y="3052630"/>
                  </a:lnTo>
                  <a:lnTo>
                    <a:pt x="4175201" y="3055349"/>
                  </a:lnTo>
                  <a:lnTo>
                    <a:pt x="4164158" y="3056980"/>
                  </a:lnTo>
                  <a:lnTo>
                    <a:pt x="4152899" y="3057524"/>
                  </a:lnTo>
                  <a:close/>
                </a:path>
                <a:path w="4267200" h="3057525">
                  <a:moveTo>
                    <a:pt x="4198385" y="3047999"/>
                  </a:moveTo>
                  <a:lnTo>
                    <a:pt x="4159778" y="3047999"/>
                  </a:lnTo>
                  <a:lnTo>
                    <a:pt x="4166592" y="3047328"/>
                  </a:lnTo>
                  <a:lnTo>
                    <a:pt x="4180087" y="3044643"/>
                  </a:lnTo>
                  <a:lnTo>
                    <a:pt x="4216829" y="3026519"/>
                  </a:lnTo>
                  <a:lnTo>
                    <a:pt x="4243838" y="2995713"/>
                  </a:lnTo>
                  <a:lnTo>
                    <a:pt x="4257003" y="2956917"/>
                  </a:lnTo>
                  <a:lnTo>
                    <a:pt x="4257674" y="2950104"/>
                  </a:lnTo>
                  <a:lnTo>
                    <a:pt x="4257674" y="107420"/>
                  </a:lnTo>
                  <a:lnTo>
                    <a:pt x="4247065" y="67848"/>
                  </a:lnTo>
                  <a:lnTo>
                    <a:pt x="4222121" y="35348"/>
                  </a:lnTo>
                  <a:lnTo>
                    <a:pt x="4186638" y="14867"/>
                  </a:lnTo>
                  <a:lnTo>
                    <a:pt x="4159778" y="9524"/>
                  </a:lnTo>
                  <a:lnTo>
                    <a:pt x="4198387" y="9524"/>
                  </a:lnTo>
                  <a:lnTo>
                    <a:pt x="4233721" y="33477"/>
                  </a:lnTo>
                  <a:lnTo>
                    <a:pt x="4258498" y="70558"/>
                  </a:lnTo>
                  <a:lnTo>
                    <a:pt x="4267199" y="114299"/>
                  </a:lnTo>
                  <a:lnTo>
                    <a:pt x="4267199" y="2943224"/>
                  </a:lnTo>
                  <a:lnTo>
                    <a:pt x="4266655" y="2954484"/>
                  </a:lnTo>
                  <a:lnTo>
                    <a:pt x="4253687" y="2997159"/>
                  </a:lnTo>
                  <a:lnTo>
                    <a:pt x="4225375" y="3031623"/>
                  </a:lnTo>
                  <a:lnTo>
                    <a:pt x="4206833" y="3044012"/>
                  </a:lnTo>
                  <a:lnTo>
                    <a:pt x="4198385" y="30479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83224" y="3450590"/>
            <a:ext cx="3419475" cy="10248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Smart</a:t>
            </a:r>
            <a:r>
              <a:rPr sz="1650" b="1" spc="9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10" dirty="0">
                <a:solidFill>
                  <a:srgbClr val="F7FAFB"/>
                </a:solidFill>
                <a:latin typeface="Segoe UI"/>
                <a:cs typeface="Segoe UI"/>
              </a:rPr>
              <a:t>Intelligence</a:t>
            </a:r>
            <a:endParaRPr sz="16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1300" b="1" spc="-10" dirty="0">
                <a:solidFill>
                  <a:srgbClr val="F7FAFB"/>
                </a:solidFill>
                <a:latin typeface="Segoe UI"/>
                <a:cs typeface="Segoe UI"/>
              </a:rPr>
              <a:t>Real-Time:</a:t>
            </a:r>
            <a:endParaRPr sz="1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Instant</a:t>
            </a:r>
            <a:r>
              <a:rPr sz="1300" spc="5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notifications</a:t>
            </a:r>
            <a:r>
              <a:rPr sz="1300" spc="5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300" spc="5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dynamic</a:t>
            </a:r>
            <a:r>
              <a:rPr sz="1300" spc="5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dashboards.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3224" y="4744084"/>
            <a:ext cx="3419475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F7FAFB"/>
                </a:solidFill>
                <a:latin typeface="Segoe UI"/>
                <a:cs typeface="Segoe UI"/>
              </a:rPr>
              <a:t>Secure:</a:t>
            </a:r>
            <a:endParaRPr sz="13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JWT</a:t>
            </a:r>
            <a:r>
              <a:rPr sz="1300" spc="3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Auth,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F7FAFB"/>
                </a:solidFill>
                <a:latin typeface="Segoe UI"/>
                <a:cs typeface="Segoe UI"/>
              </a:rPr>
              <a:t>RBAC,</a:t>
            </a:r>
            <a:r>
              <a:rPr sz="1300" spc="3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dirty="0" err="1">
                <a:solidFill>
                  <a:srgbClr val="F7FAFB"/>
                </a:solidFill>
                <a:latin typeface="Segoe UI"/>
                <a:cs typeface="Segoe UI"/>
              </a:rPr>
              <a:t>Bcrypt</a:t>
            </a:r>
            <a:r>
              <a:rPr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lang="en-US" sz="1300" spc="40" dirty="0" err="1">
                <a:solidFill>
                  <a:srgbClr val="F7FAFB"/>
                </a:solidFill>
                <a:latin typeface="Segoe UI"/>
                <a:cs typeface="Segoe UI"/>
              </a:rPr>
              <a:t>Passsword</a:t>
            </a:r>
            <a:r>
              <a:rPr lang="en-US" sz="1300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7FAFB"/>
                </a:solidFill>
                <a:latin typeface="Segoe UI"/>
                <a:cs typeface="Segoe UI"/>
              </a:rPr>
              <a:t>Hashing.</a:t>
            </a:r>
            <a:endParaRPr sz="13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0058399" cy="777240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90674" y="2190747"/>
            <a:ext cx="6877050" cy="19050"/>
          </a:xfrm>
          <a:custGeom>
            <a:avLst/>
            <a:gdLst/>
            <a:ahLst/>
            <a:cxnLst/>
            <a:rect l="l" t="t" r="r" b="b"/>
            <a:pathLst>
              <a:path w="6877050" h="19050">
                <a:moveTo>
                  <a:pt x="6877049" y="19049"/>
                </a:moveTo>
                <a:lnTo>
                  <a:pt x="0" y="19049"/>
                </a:lnTo>
                <a:lnTo>
                  <a:pt x="0" y="0"/>
                </a:lnTo>
                <a:lnTo>
                  <a:pt x="6877049" y="0"/>
                </a:lnTo>
                <a:lnTo>
                  <a:pt x="687704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Detailed</a:t>
            </a:r>
            <a:r>
              <a:rPr spc="-70" dirty="0"/>
              <a:t> </a:t>
            </a:r>
            <a:r>
              <a:rPr spc="-40" dirty="0"/>
              <a:t>Tech</a:t>
            </a:r>
            <a:r>
              <a:rPr spc="-65" dirty="0"/>
              <a:t> </a:t>
            </a:r>
            <a:r>
              <a:rPr dirty="0"/>
              <a:t>Stack</a:t>
            </a:r>
            <a:r>
              <a:rPr spc="-65" dirty="0"/>
              <a:t> </a:t>
            </a:r>
            <a:r>
              <a:rPr dirty="0"/>
              <a:t>&amp;</a:t>
            </a:r>
            <a:r>
              <a:rPr spc="-65" dirty="0"/>
              <a:t> </a:t>
            </a:r>
            <a:r>
              <a:rPr spc="-10" dirty="0"/>
              <a:t>Implementation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09599" y="2438399"/>
            <a:ext cx="2790825" cy="3733800"/>
            <a:chOff x="609599" y="2438399"/>
            <a:chExt cx="2790825" cy="3733800"/>
          </a:xfrm>
        </p:grpSpPr>
        <p:sp>
          <p:nvSpPr>
            <p:cNvPr id="6" name="object 6"/>
            <p:cNvSpPr/>
            <p:nvPr/>
          </p:nvSpPr>
          <p:spPr>
            <a:xfrm>
              <a:off x="609599" y="2438399"/>
              <a:ext cx="2790825" cy="3733800"/>
            </a:xfrm>
            <a:custGeom>
              <a:avLst/>
              <a:gdLst/>
              <a:ahLst/>
              <a:cxnLst/>
              <a:rect l="l" t="t" r="r" b="b"/>
              <a:pathLst>
                <a:path w="2790825" h="3733800">
                  <a:moveTo>
                    <a:pt x="2676524" y="3733799"/>
                  </a:moveTo>
                  <a:lnTo>
                    <a:pt x="114299" y="3733799"/>
                  </a:lnTo>
                  <a:lnTo>
                    <a:pt x="103040" y="3733255"/>
                  </a:lnTo>
                  <a:lnTo>
                    <a:pt x="60364" y="3720287"/>
                  </a:lnTo>
                  <a:lnTo>
                    <a:pt x="25900" y="3691975"/>
                  </a:lnTo>
                  <a:lnTo>
                    <a:pt x="4893" y="3652628"/>
                  </a:lnTo>
                  <a:lnTo>
                    <a:pt x="0" y="36194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2676524" y="0"/>
                  </a:lnTo>
                  <a:lnTo>
                    <a:pt x="2720265" y="8700"/>
                  </a:lnTo>
                  <a:lnTo>
                    <a:pt x="2757346" y="33477"/>
                  </a:lnTo>
                  <a:lnTo>
                    <a:pt x="2782123" y="70558"/>
                  </a:lnTo>
                  <a:lnTo>
                    <a:pt x="2790824" y="114299"/>
                  </a:lnTo>
                  <a:lnTo>
                    <a:pt x="2790824" y="3619499"/>
                  </a:lnTo>
                  <a:lnTo>
                    <a:pt x="2782123" y="3663239"/>
                  </a:lnTo>
                  <a:lnTo>
                    <a:pt x="2757346" y="3700321"/>
                  </a:lnTo>
                  <a:lnTo>
                    <a:pt x="2720263" y="3725098"/>
                  </a:lnTo>
                  <a:lnTo>
                    <a:pt x="2676524" y="37337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599" y="2438399"/>
              <a:ext cx="2790825" cy="3733800"/>
            </a:xfrm>
            <a:custGeom>
              <a:avLst/>
              <a:gdLst/>
              <a:ahLst/>
              <a:cxnLst/>
              <a:rect l="l" t="t" r="r" b="b"/>
              <a:pathLst>
                <a:path w="2790825" h="3733800">
                  <a:moveTo>
                    <a:pt x="2676524" y="3733799"/>
                  </a:moveTo>
                  <a:lnTo>
                    <a:pt x="114299" y="3733799"/>
                  </a:lnTo>
                  <a:lnTo>
                    <a:pt x="103040" y="3733255"/>
                  </a:lnTo>
                  <a:lnTo>
                    <a:pt x="60364" y="3720287"/>
                  </a:lnTo>
                  <a:lnTo>
                    <a:pt x="25900" y="3691975"/>
                  </a:lnTo>
                  <a:lnTo>
                    <a:pt x="4893" y="3652629"/>
                  </a:lnTo>
                  <a:lnTo>
                    <a:pt x="0" y="36194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2676524" y="0"/>
                  </a:lnTo>
                  <a:lnTo>
                    <a:pt x="2687784" y="543"/>
                  </a:lnTo>
                  <a:lnTo>
                    <a:pt x="2698827" y="2175"/>
                  </a:lnTo>
                  <a:lnTo>
                    <a:pt x="2709654" y="4893"/>
                  </a:lnTo>
                  <a:lnTo>
                    <a:pt x="2720265" y="8700"/>
                  </a:lnTo>
                  <a:lnTo>
                    <a:pt x="2722012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3626379"/>
                  </a:lnTo>
                  <a:lnTo>
                    <a:pt x="20133" y="3665951"/>
                  </a:lnTo>
                  <a:lnTo>
                    <a:pt x="45077" y="3698451"/>
                  </a:lnTo>
                  <a:lnTo>
                    <a:pt x="80560" y="3718931"/>
                  </a:lnTo>
                  <a:lnTo>
                    <a:pt x="107420" y="3724274"/>
                  </a:lnTo>
                  <a:lnTo>
                    <a:pt x="2722009" y="3724274"/>
                  </a:lnTo>
                  <a:lnTo>
                    <a:pt x="2720263" y="3725098"/>
                  </a:lnTo>
                  <a:lnTo>
                    <a:pt x="2709653" y="3728905"/>
                  </a:lnTo>
                  <a:lnTo>
                    <a:pt x="2698827" y="3731624"/>
                  </a:lnTo>
                  <a:lnTo>
                    <a:pt x="2687784" y="3733255"/>
                  </a:lnTo>
                  <a:lnTo>
                    <a:pt x="2676524" y="3733799"/>
                  </a:lnTo>
                  <a:close/>
                </a:path>
                <a:path w="2790825" h="3733800">
                  <a:moveTo>
                    <a:pt x="2722009" y="3724274"/>
                  </a:moveTo>
                  <a:lnTo>
                    <a:pt x="2683404" y="3724274"/>
                  </a:lnTo>
                  <a:lnTo>
                    <a:pt x="2690217" y="3723603"/>
                  </a:lnTo>
                  <a:lnTo>
                    <a:pt x="2703712" y="3720919"/>
                  </a:lnTo>
                  <a:lnTo>
                    <a:pt x="2740454" y="3702794"/>
                  </a:lnTo>
                  <a:lnTo>
                    <a:pt x="2767463" y="3671989"/>
                  </a:lnTo>
                  <a:lnTo>
                    <a:pt x="2780628" y="3633192"/>
                  </a:lnTo>
                  <a:lnTo>
                    <a:pt x="2781299" y="3626379"/>
                  </a:lnTo>
                  <a:lnTo>
                    <a:pt x="2781299" y="107420"/>
                  </a:lnTo>
                  <a:lnTo>
                    <a:pt x="2770691" y="67848"/>
                  </a:lnTo>
                  <a:lnTo>
                    <a:pt x="2745746" y="35348"/>
                  </a:lnTo>
                  <a:lnTo>
                    <a:pt x="2710264" y="14867"/>
                  </a:lnTo>
                  <a:lnTo>
                    <a:pt x="2683404" y="9524"/>
                  </a:lnTo>
                  <a:lnTo>
                    <a:pt x="2722012" y="9524"/>
                  </a:lnTo>
                  <a:lnTo>
                    <a:pt x="2757346" y="33477"/>
                  </a:lnTo>
                  <a:lnTo>
                    <a:pt x="2782123" y="70558"/>
                  </a:lnTo>
                  <a:lnTo>
                    <a:pt x="2790824" y="114299"/>
                  </a:lnTo>
                  <a:lnTo>
                    <a:pt x="2790824" y="3619499"/>
                  </a:lnTo>
                  <a:lnTo>
                    <a:pt x="2790280" y="3630759"/>
                  </a:lnTo>
                  <a:lnTo>
                    <a:pt x="2777312" y="3673434"/>
                  </a:lnTo>
                  <a:lnTo>
                    <a:pt x="2749000" y="3707898"/>
                  </a:lnTo>
                  <a:lnTo>
                    <a:pt x="2730459" y="3720287"/>
                  </a:lnTo>
                  <a:lnTo>
                    <a:pt x="2722009" y="37242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1524" y="2962272"/>
              <a:ext cx="2466975" cy="9525"/>
            </a:xfrm>
            <a:custGeom>
              <a:avLst/>
              <a:gdLst/>
              <a:ahLst/>
              <a:cxnLst/>
              <a:rect l="l" t="t" r="r" b="b"/>
              <a:pathLst>
                <a:path w="2466975" h="9525">
                  <a:moveTo>
                    <a:pt x="2466974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2466974" y="0"/>
                  </a:lnTo>
                  <a:lnTo>
                    <a:pt x="2466974" y="9524"/>
                  </a:lnTo>
                  <a:close/>
                </a:path>
              </a:pathLst>
            </a:custGeom>
            <a:solidFill>
              <a:srgbClr val="37BD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92832" y="2602864"/>
            <a:ext cx="12274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FRONT</a:t>
            </a:r>
            <a:r>
              <a:rPr sz="1650" b="1" spc="6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25" dirty="0">
                <a:solidFill>
                  <a:srgbClr val="F7FAFB"/>
                </a:solidFill>
                <a:latin typeface="Segoe UI"/>
                <a:cs typeface="Segoe UI"/>
              </a:rPr>
              <a:t>END</a:t>
            </a:r>
            <a:endParaRPr sz="165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29024" y="2438399"/>
            <a:ext cx="2800350" cy="3733800"/>
            <a:chOff x="3629024" y="2438399"/>
            <a:chExt cx="2800350" cy="3733800"/>
          </a:xfrm>
        </p:grpSpPr>
        <p:sp>
          <p:nvSpPr>
            <p:cNvPr id="11" name="object 11"/>
            <p:cNvSpPr/>
            <p:nvPr/>
          </p:nvSpPr>
          <p:spPr>
            <a:xfrm>
              <a:off x="3629024" y="2438399"/>
              <a:ext cx="2800350" cy="3733800"/>
            </a:xfrm>
            <a:custGeom>
              <a:avLst/>
              <a:gdLst/>
              <a:ahLst/>
              <a:cxnLst/>
              <a:rect l="l" t="t" r="r" b="b"/>
              <a:pathLst>
                <a:path w="2800350" h="3733800">
                  <a:moveTo>
                    <a:pt x="2686049" y="3733799"/>
                  </a:moveTo>
                  <a:lnTo>
                    <a:pt x="114299" y="3733799"/>
                  </a:lnTo>
                  <a:lnTo>
                    <a:pt x="103040" y="3733255"/>
                  </a:lnTo>
                  <a:lnTo>
                    <a:pt x="60364" y="3720287"/>
                  </a:lnTo>
                  <a:lnTo>
                    <a:pt x="25900" y="3691975"/>
                  </a:lnTo>
                  <a:lnTo>
                    <a:pt x="4893" y="3652628"/>
                  </a:lnTo>
                  <a:lnTo>
                    <a:pt x="0" y="36194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2686049" y="0"/>
                  </a:lnTo>
                  <a:lnTo>
                    <a:pt x="2729789" y="8700"/>
                  </a:lnTo>
                  <a:lnTo>
                    <a:pt x="2766871" y="33477"/>
                  </a:lnTo>
                  <a:lnTo>
                    <a:pt x="2791648" y="70558"/>
                  </a:lnTo>
                  <a:lnTo>
                    <a:pt x="2800349" y="114299"/>
                  </a:lnTo>
                  <a:lnTo>
                    <a:pt x="2800349" y="3619499"/>
                  </a:lnTo>
                  <a:lnTo>
                    <a:pt x="2791648" y="3663239"/>
                  </a:lnTo>
                  <a:lnTo>
                    <a:pt x="2766871" y="3700321"/>
                  </a:lnTo>
                  <a:lnTo>
                    <a:pt x="2729787" y="3725098"/>
                  </a:lnTo>
                  <a:lnTo>
                    <a:pt x="2686049" y="37337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9024" y="2438399"/>
              <a:ext cx="2800350" cy="3733800"/>
            </a:xfrm>
            <a:custGeom>
              <a:avLst/>
              <a:gdLst/>
              <a:ahLst/>
              <a:cxnLst/>
              <a:rect l="l" t="t" r="r" b="b"/>
              <a:pathLst>
                <a:path w="2800350" h="3733800">
                  <a:moveTo>
                    <a:pt x="2686049" y="3733799"/>
                  </a:moveTo>
                  <a:lnTo>
                    <a:pt x="114299" y="3733799"/>
                  </a:lnTo>
                  <a:lnTo>
                    <a:pt x="103040" y="3733255"/>
                  </a:lnTo>
                  <a:lnTo>
                    <a:pt x="60364" y="3720287"/>
                  </a:lnTo>
                  <a:lnTo>
                    <a:pt x="25900" y="3691975"/>
                  </a:lnTo>
                  <a:lnTo>
                    <a:pt x="4893" y="3652629"/>
                  </a:lnTo>
                  <a:lnTo>
                    <a:pt x="0" y="36194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2686049" y="0"/>
                  </a:lnTo>
                  <a:lnTo>
                    <a:pt x="2697308" y="543"/>
                  </a:lnTo>
                  <a:lnTo>
                    <a:pt x="2708351" y="2175"/>
                  </a:lnTo>
                  <a:lnTo>
                    <a:pt x="2719178" y="4893"/>
                  </a:lnTo>
                  <a:lnTo>
                    <a:pt x="2729789" y="8700"/>
                  </a:lnTo>
                  <a:lnTo>
                    <a:pt x="2731536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3626379"/>
                  </a:lnTo>
                  <a:lnTo>
                    <a:pt x="20133" y="3665951"/>
                  </a:lnTo>
                  <a:lnTo>
                    <a:pt x="45077" y="3698451"/>
                  </a:lnTo>
                  <a:lnTo>
                    <a:pt x="80560" y="3718931"/>
                  </a:lnTo>
                  <a:lnTo>
                    <a:pt x="107420" y="3724274"/>
                  </a:lnTo>
                  <a:lnTo>
                    <a:pt x="2731533" y="3724274"/>
                  </a:lnTo>
                  <a:lnTo>
                    <a:pt x="2729787" y="3725098"/>
                  </a:lnTo>
                  <a:lnTo>
                    <a:pt x="2719177" y="3728905"/>
                  </a:lnTo>
                  <a:lnTo>
                    <a:pt x="2708351" y="3731624"/>
                  </a:lnTo>
                  <a:lnTo>
                    <a:pt x="2697308" y="3733255"/>
                  </a:lnTo>
                  <a:lnTo>
                    <a:pt x="2686049" y="3733799"/>
                  </a:lnTo>
                  <a:close/>
                </a:path>
                <a:path w="2800350" h="3733800">
                  <a:moveTo>
                    <a:pt x="2731533" y="3724274"/>
                  </a:moveTo>
                  <a:lnTo>
                    <a:pt x="2692929" y="3724274"/>
                  </a:lnTo>
                  <a:lnTo>
                    <a:pt x="2699742" y="3723603"/>
                  </a:lnTo>
                  <a:lnTo>
                    <a:pt x="2713237" y="3720919"/>
                  </a:lnTo>
                  <a:lnTo>
                    <a:pt x="2749979" y="3702794"/>
                  </a:lnTo>
                  <a:lnTo>
                    <a:pt x="2776988" y="3671989"/>
                  </a:lnTo>
                  <a:lnTo>
                    <a:pt x="2790153" y="3633192"/>
                  </a:lnTo>
                  <a:lnTo>
                    <a:pt x="2790824" y="3626379"/>
                  </a:lnTo>
                  <a:lnTo>
                    <a:pt x="2790824" y="107420"/>
                  </a:lnTo>
                  <a:lnTo>
                    <a:pt x="2780216" y="67848"/>
                  </a:lnTo>
                  <a:lnTo>
                    <a:pt x="2755272" y="35348"/>
                  </a:lnTo>
                  <a:lnTo>
                    <a:pt x="2719789" y="14867"/>
                  </a:lnTo>
                  <a:lnTo>
                    <a:pt x="2692929" y="9524"/>
                  </a:lnTo>
                  <a:lnTo>
                    <a:pt x="2731536" y="9524"/>
                  </a:lnTo>
                  <a:lnTo>
                    <a:pt x="2766871" y="33477"/>
                  </a:lnTo>
                  <a:lnTo>
                    <a:pt x="2791648" y="70558"/>
                  </a:lnTo>
                  <a:lnTo>
                    <a:pt x="2800349" y="114299"/>
                  </a:lnTo>
                  <a:lnTo>
                    <a:pt x="2800349" y="3619499"/>
                  </a:lnTo>
                  <a:lnTo>
                    <a:pt x="2799805" y="3630759"/>
                  </a:lnTo>
                  <a:lnTo>
                    <a:pt x="2786837" y="3673434"/>
                  </a:lnTo>
                  <a:lnTo>
                    <a:pt x="2758525" y="3707898"/>
                  </a:lnTo>
                  <a:lnTo>
                    <a:pt x="2739983" y="3720287"/>
                  </a:lnTo>
                  <a:lnTo>
                    <a:pt x="2731533" y="37242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90949" y="2962272"/>
              <a:ext cx="2476500" cy="9525"/>
            </a:xfrm>
            <a:custGeom>
              <a:avLst/>
              <a:gdLst/>
              <a:ahLst/>
              <a:cxnLst/>
              <a:rect l="l" t="t" r="r" b="b"/>
              <a:pathLst>
                <a:path w="2476500" h="9525">
                  <a:moveTo>
                    <a:pt x="24764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2476499" y="0"/>
                  </a:lnTo>
                  <a:lnTo>
                    <a:pt x="2476499" y="9524"/>
                  </a:lnTo>
                  <a:close/>
                </a:path>
              </a:pathLst>
            </a:custGeom>
            <a:solidFill>
              <a:srgbClr val="37BD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89648" y="2602864"/>
            <a:ext cx="107886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BACK</a:t>
            </a:r>
            <a:r>
              <a:rPr sz="1650" b="1" spc="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25" dirty="0">
                <a:solidFill>
                  <a:srgbClr val="F7FAFB"/>
                </a:solidFill>
                <a:latin typeface="Segoe UI"/>
                <a:cs typeface="Segoe UI"/>
              </a:rPr>
              <a:t>END</a:t>
            </a:r>
            <a:endParaRPr sz="165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57974" y="2438399"/>
            <a:ext cx="2790825" cy="3733800"/>
            <a:chOff x="6657974" y="2438399"/>
            <a:chExt cx="2790825" cy="3733800"/>
          </a:xfrm>
        </p:grpSpPr>
        <p:sp>
          <p:nvSpPr>
            <p:cNvPr id="16" name="object 16"/>
            <p:cNvSpPr/>
            <p:nvPr/>
          </p:nvSpPr>
          <p:spPr>
            <a:xfrm>
              <a:off x="6657974" y="2438399"/>
              <a:ext cx="2790825" cy="3733800"/>
            </a:xfrm>
            <a:custGeom>
              <a:avLst/>
              <a:gdLst/>
              <a:ahLst/>
              <a:cxnLst/>
              <a:rect l="l" t="t" r="r" b="b"/>
              <a:pathLst>
                <a:path w="2790825" h="3733800">
                  <a:moveTo>
                    <a:pt x="2676524" y="3733799"/>
                  </a:moveTo>
                  <a:lnTo>
                    <a:pt x="114299" y="3733799"/>
                  </a:lnTo>
                  <a:lnTo>
                    <a:pt x="103040" y="3733255"/>
                  </a:lnTo>
                  <a:lnTo>
                    <a:pt x="60363" y="3720287"/>
                  </a:lnTo>
                  <a:lnTo>
                    <a:pt x="25899" y="3691975"/>
                  </a:lnTo>
                  <a:lnTo>
                    <a:pt x="4893" y="3652628"/>
                  </a:lnTo>
                  <a:lnTo>
                    <a:pt x="0" y="3619499"/>
                  </a:lnTo>
                  <a:lnTo>
                    <a:pt x="0" y="114299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2676524" y="0"/>
                  </a:lnTo>
                  <a:lnTo>
                    <a:pt x="2720264" y="8700"/>
                  </a:lnTo>
                  <a:lnTo>
                    <a:pt x="2757346" y="33477"/>
                  </a:lnTo>
                  <a:lnTo>
                    <a:pt x="2782123" y="70558"/>
                  </a:lnTo>
                  <a:lnTo>
                    <a:pt x="2790824" y="114299"/>
                  </a:lnTo>
                  <a:lnTo>
                    <a:pt x="2790824" y="3619499"/>
                  </a:lnTo>
                  <a:lnTo>
                    <a:pt x="2782123" y="3663239"/>
                  </a:lnTo>
                  <a:lnTo>
                    <a:pt x="2757346" y="3700321"/>
                  </a:lnTo>
                  <a:lnTo>
                    <a:pt x="2720262" y="3725098"/>
                  </a:lnTo>
                  <a:lnTo>
                    <a:pt x="2676524" y="37337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57974" y="2438399"/>
              <a:ext cx="2790825" cy="3733800"/>
            </a:xfrm>
            <a:custGeom>
              <a:avLst/>
              <a:gdLst/>
              <a:ahLst/>
              <a:cxnLst/>
              <a:rect l="l" t="t" r="r" b="b"/>
              <a:pathLst>
                <a:path w="2790825" h="3733800">
                  <a:moveTo>
                    <a:pt x="2676524" y="3733799"/>
                  </a:moveTo>
                  <a:lnTo>
                    <a:pt x="114299" y="3733799"/>
                  </a:lnTo>
                  <a:lnTo>
                    <a:pt x="103040" y="3733255"/>
                  </a:lnTo>
                  <a:lnTo>
                    <a:pt x="60363" y="3720287"/>
                  </a:lnTo>
                  <a:lnTo>
                    <a:pt x="25899" y="3691975"/>
                  </a:lnTo>
                  <a:lnTo>
                    <a:pt x="4893" y="3652629"/>
                  </a:lnTo>
                  <a:lnTo>
                    <a:pt x="0" y="3619499"/>
                  </a:lnTo>
                  <a:lnTo>
                    <a:pt x="0" y="114299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2676524" y="0"/>
                  </a:lnTo>
                  <a:lnTo>
                    <a:pt x="2687783" y="543"/>
                  </a:lnTo>
                  <a:lnTo>
                    <a:pt x="2698826" y="2175"/>
                  </a:lnTo>
                  <a:lnTo>
                    <a:pt x="2709653" y="4893"/>
                  </a:lnTo>
                  <a:lnTo>
                    <a:pt x="2720264" y="8700"/>
                  </a:lnTo>
                  <a:lnTo>
                    <a:pt x="2722011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3626379"/>
                  </a:lnTo>
                  <a:lnTo>
                    <a:pt x="20133" y="3665951"/>
                  </a:lnTo>
                  <a:lnTo>
                    <a:pt x="45077" y="3698451"/>
                  </a:lnTo>
                  <a:lnTo>
                    <a:pt x="80560" y="3718931"/>
                  </a:lnTo>
                  <a:lnTo>
                    <a:pt x="107420" y="3724274"/>
                  </a:lnTo>
                  <a:lnTo>
                    <a:pt x="2722008" y="3724274"/>
                  </a:lnTo>
                  <a:lnTo>
                    <a:pt x="2720262" y="3725098"/>
                  </a:lnTo>
                  <a:lnTo>
                    <a:pt x="2709652" y="3728905"/>
                  </a:lnTo>
                  <a:lnTo>
                    <a:pt x="2698826" y="3731624"/>
                  </a:lnTo>
                  <a:lnTo>
                    <a:pt x="2687783" y="3733255"/>
                  </a:lnTo>
                  <a:lnTo>
                    <a:pt x="2676524" y="3733799"/>
                  </a:lnTo>
                  <a:close/>
                </a:path>
                <a:path w="2790825" h="3733800">
                  <a:moveTo>
                    <a:pt x="2722008" y="3724274"/>
                  </a:moveTo>
                  <a:lnTo>
                    <a:pt x="2683404" y="3724274"/>
                  </a:lnTo>
                  <a:lnTo>
                    <a:pt x="2690218" y="3723603"/>
                  </a:lnTo>
                  <a:lnTo>
                    <a:pt x="2703712" y="3720919"/>
                  </a:lnTo>
                  <a:lnTo>
                    <a:pt x="2740454" y="3702794"/>
                  </a:lnTo>
                  <a:lnTo>
                    <a:pt x="2767463" y="3671989"/>
                  </a:lnTo>
                  <a:lnTo>
                    <a:pt x="2780628" y="3633192"/>
                  </a:lnTo>
                  <a:lnTo>
                    <a:pt x="2781299" y="3626379"/>
                  </a:lnTo>
                  <a:lnTo>
                    <a:pt x="2781299" y="107420"/>
                  </a:lnTo>
                  <a:lnTo>
                    <a:pt x="2770691" y="67848"/>
                  </a:lnTo>
                  <a:lnTo>
                    <a:pt x="2745746" y="35348"/>
                  </a:lnTo>
                  <a:lnTo>
                    <a:pt x="2710264" y="14867"/>
                  </a:lnTo>
                  <a:lnTo>
                    <a:pt x="2683404" y="9524"/>
                  </a:lnTo>
                  <a:lnTo>
                    <a:pt x="2722011" y="9524"/>
                  </a:lnTo>
                  <a:lnTo>
                    <a:pt x="2757346" y="33477"/>
                  </a:lnTo>
                  <a:lnTo>
                    <a:pt x="2782123" y="70558"/>
                  </a:lnTo>
                  <a:lnTo>
                    <a:pt x="2790824" y="114299"/>
                  </a:lnTo>
                  <a:lnTo>
                    <a:pt x="2790824" y="3619499"/>
                  </a:lnTo>
                  <a:lnTo>
                    <a:pt x="2790280" y="3630759"/>
                  </a:lnTo>
                  <a:lnTo>
                    <a:pt x="2777312" y="3673434"/>
                  </a:lnTo>
                  <a:lnTo>
                    <a:pt x="2749000" y="3707898"/>
                  </a:lnTo>
                  <a:lnTo>
                    <a:pt x="2730458" y="3720287"/>
                  </a:lnTo>
                  <a:lnTo>
                    <a:pt x="2722008" y="37242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19899" y="2962272"/>
              <a:ext cx="2466975" cy="9525"/>
            </a:xfrm>
            <a:custGeom>
              <a:avLst/>
              <a:gdLst/>
              <a:ahLst/>
              <a:cxnLst/>
              <a:rect l="l" t="t" r="r" b="b"/>
              <a:pathLst>
                <a:path w="2466975" h="9525">
                  <a:moveTo>
                    <a:pt x="2466974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2466974" y="0"/>
                  </a:lnTo>
                  <a:lnTo>
                    <a:pt x="2466974" y="9524"/>
                  </a:lnTo>
                  <a:close/>
                </a:path>
              </a:pathLst>
            </a:custGeom>
            <a:solidFill>
              <a:srgbClr val="37BD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020173" y="2602864"/>
            <a:ext cx="2063114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-10" dirty="0">
                <a:solidFill>
                  <a:srgbClr val="F7FAFB"/>
                </a:solidFill>
                <a:latin typeface="Segoe UI"/>
                <a:cs typeface="Segoe UI"/>
              </a:rPr>
              <a:t>DATABASE</a:t>
            </a:r>
            <a:r>
              <a:rPr sz="1650" b="1" spc="-3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F7FAFB"/>
                </a:solidFill>
                <a:latin typeface="Segoe UI"/>
                <a:cs typeface="Segoe UI"/>
              </a:rPr>
              <a:t>&amp;</a:t>
            </a:r>
            <a:r>
              <a:rPr sz="1650" b="1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650" b="1" spc="-20" dirty="0">
                <a:solidFill>
                  <a:srgbClr val="F7FAFB"/>
                </a:solidFill>
                <a:latin typeface="Segoe UI"/>
                <a:cs typeface="Segoe UI"/>
              </a:rPr>
              <a:t>TOOLS</a:t>
            </a:r>
            <a:endParaRPr sz="165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71524" y="3124199"/>
            <a:ext cx="2466975" cy="371475"/>
            <a:chOff x="771524" y="3124199"/>
            <a:chExt cx="2466975" cy="371475"/>
          </a:xfrm>
        </p:grpSpPr>
        <p:sp>
          <p:nvSpPr>
            <p:cNvPr id="21" name="object 21"/>
            <p:cNvSpPr/>
            <p:nvPr/>
          </p:nvSpPr>
          <p:spPr>
            <a:xfrm>
              <a:off x="771524" y="3124199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64184" y="23474"/>
                  </a:lnTo>
                  <a:lnTo>
                    <a:pt x="2466974" y="38099"/>
                  </a:lnTo>
                  <a:lnTo>
                    <a:pt x="2466974" y="333374"/>
                  </a:lnTo>
                  <a:lnTo>
                    <a:pt x="2443500" y="368685"/>
                  </a:lnTo>
                  <a:lnTo>
                    <a:pt x="2428874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1524" y="3124199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2428874" y="0"/>
                  </a:lnTo>
                  <a:lnTo>
                    <a:pt x="2436476" y="697"/>
                  </a:lnTo>
                  <a:lnTo>
                    <a:pt x="2443500" y="2789"/>
                  </a:lnTo>
                  <a:lnTo>
                    <a:pt x="2449947" y="6277"/>
                  </a:lnTo>
                  <a:lnTo>
                    <a:pt x="2453851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34310" y="361949"/>
                  </a:lnTo>
                  <a:lnTo>
                    <a:pt x="2453851" y="361949"/>
                  </a:lnTo>
                  <a:lnTo>
                    <a:pt x="2449947" y="365197"/>
                  </a:lnTo>
                  <a:lnTo>
                    <a:pt x="2443500" y="368685"/>
                  </a:lnTo>
                  <a:lnTo>
                    <a:pt x="2436476" y="370777"/>
                  </a:lnTo>
                  <a:lnTo>
                    <a:pt x="2428874" y="371474"/>
                  </a:lnTo>
                  <a:close/>
                </a:path>
                <a:path w="2466975" h="371475">
                  <a:moveTo>
                    <a:pt x="2453851" y="361949"/>
                  </a:moveTo>
                  <a:lnTo>
                    <a:pt x="2432664" y="361949"/>
                  </a:lnTo>
                  <a:lnTo>
                    <a:pt x="2436309" y="361224"/>
                  </a:lnTo>
                  <a:lnTo>
                    <a:pt x="2443310" y="358324"/>
                  </a:lnTo>
                  <a:lnTo>
                    <a:pt x="2457449" y="337164"/>
                  </a:lnTo>
                  <a:lnTo>
                    <a:pt x="2457449" y="34310"/>
                  </a:lnTo>
                  <a:lnTo>
                    <a:pt x="2432664" y="9524"/>
                  </a:lnTo>
                  <a:lnTo>
                    <a:pt x="2453851" y="9524"/>
                  </a:lnTo>
                  <a:lnTo>
                    <a:pt x="2466974" y="333374"/>
                  </a:lnTo>
                  <a:lnTo>
                    <a:pt x="2466292" y="340809"/>
                  </a:lnTo>
                  <a:lnTo>
                    <a:pt x="2466277" y="340976"/>
                  </a:lnTo>
                  <a:lnTo>
                    <a:pt x="2464241" y="347810"/>
                  </a:lnTo>
                  <a:lnTo>
                    <a:pt x="2464184" y="348000"/>
                  </a:lnTo>
                  <a:lnTo>
                    <a:pt x="2460697" y="354447"/>
                  </a:lnTo>
                  <a:lnTo>
                    <a:pt x="2455815" y="360315"/>
                  </a:lnTo>
                  <a:lnTo>
                    <a:pt x="2453851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44550" y="3206750"/>
            <a:ext cx="2272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Angular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(v20+)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+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Material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Design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71524" y="3571875"/>
            <a:ext cx="2466975" cy="371475"/>
            <a:chOff x="771524" y="3571875"/>
            <a:chExt cx="2466975" cy="371475"/>
          </a:xfrm>
        </p:grpSpPr>
        <p:sp>
          <p:nvSpPr>
            <p:cNvPr id="25" name="object 25"/>
            <p:cNvSpPr/>
            <p:nvPr/>
          </p:nvSpPr>
          <p:spPr>
            <a:xfrm>
              <a:off x="771524" y="3571875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64184" y="23474"/>
                  </a:lnTo>
                  <a:lnTo>
                    <a:pt x="2466974" y="38099"/>
                  </a:lnTo>
                  <a:lnTo>
                    <a:pt x="2466974" y="333374"/>
                  </a:lnTo>
                  <a:lnTo>
                    <a:pt x="2443500" y="368685"/>
                  </a:lnTo>
                  <a:lnTo>
                    <a:pt x="2428874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1524" y="3571875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30498" y="697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36476" y="697"/>
                  </a:lnTo>
                  <a:lnTo>
                    <a:pt x="2443500" y="2789"/>
                  </a:lnTo>
                  <a:lnTo>
                    <a:pt x="2449947" y="6277"/>
                  </a:lnTo>
                  <a:lnTo>
                    <a:pt x="2453851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10250" y="340809"/>
                  </a:lnTo>
                  <a:lnTo>
                    <a:pt x="34310" y="361949"/>
                  </a:lnTo>
                  <a:lnTo>
                    <a:pt x="2453851" y="361949"/>
                  </a:lnTo>
                  <a:lnTo>
                    <a:pt x="2449947" y="365197"/>
                  </a:lnTo>
                  <a:lnTo>
                    <a:pt x="2443500" y="368685"/>
                  </a:lnTo>
                  <a:lnTo>
                    <a:pt x="2436476" y="370777"/>
                  </a:lnTo>
                  <a:lnTo>
                    <a:pt x="2428874" y="371474"/>
                  </a:lnTo>
                  <a:close/>
                </a:path>
                <a:path w="2466975" h="371475">
                  <a:moveTo>
                    <a:pt x="2453851" y="361949"/>
                  </a:moveTo>
                  <a:lnTo>
                    <a:pt x="2432664" y="361949"/>
                  </a:lnTo>
                  <a:lnTo>
                    <a:pt x="2436309" y="361224"/>
                  </a:lnTo>
                  <a:lnTo>
                    <a:pt x="2443310" y="358324"/>
                  </a:lnTo>
                  <a:lnTo>
                    <a:pt x="2457449" y="337164"/>
                  </a:lnTo>
                  <a:lnTo>
                    <a:pt x="2457449" y="34310"/>
                  </a:lnTo>
                  <a:lnTo>
                    <a:pt x="2432664" y="9524"/>
                  </a:lnTo>
                  <a:lnTo>
                    <a:pt x="2453851" y="9524"/>
                  </a:lnTo>
                  <a:lnTo>
                    <a:pt x="2466974" y="333374"/>
                  </a:lnTo>
                  <a:lnTo>
                    <a:pt x="2466292" y="340809"/>
                  </a:lnTo>
                  <a:lnTo>
                    <a:pt x="2466277" y="340976"/>
                  </a:lnTo>
                  <a:lnTo>
                    <a:pt x="2464241" y="347810"/>
                  </a:lnTo>
                  <a:lnTo>
                    <a:pt x="2464184" y="348000"/>
                  </a:lnTo>
                  <a:lnTo>
                    <a:pt x="2460697" y="354447"/>
                  </a:lnTo>
                  <a:lnTo>
                    <a:pt x="2455815" y="360315"/>
                  </a:lnTo>
                  <a:lnTo>
                    <a:pt x="2453851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44550" y="3654425"/>
            <a:ext cx="1835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Reactive</a:t>
            </a:r>
            <a:r>
              <a:rPr sz="1200" spc="-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Forms</a:t>
            </a:r>
            <a:r>
              <a:rPr sz="1200" spc="-3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(Validation)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71524" y="4019549"/>
            <a:ext cx="2466975" cy="371475"/>
            <a:chOff x="771524" y="4019549"/>
            <a:chExt cx="2466975" cy="371475"/>
          </a:xfrm>
        </p:grpSpPr>
        <p:sp>
          <p:nvSpPr>
            <p:cNvPr id="29" name="object 29"/>
            <p:cNvSpPr/>
            <p:nvPr/>
          </p:nvSpPr>
          <p:spPr>
            <a:xfrm>
              <a:off x="771524" y="4019549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64184" y="23474"/>
                  </a:lnTo>
                  <a:lnTo>
                    <a:pt x="2466974" y="38099"/>
                  </a:lnTo>
                  <a:lnTo>
                    <a:pt x="2466974" y="333374"/>
                  </a:lnTo>
                  <a:lnTo>
                    <a:pt x="2443500" y="368685"/>
                  </a:lnTo>
                  <a:lnTo>
                    <a:pt x="2428874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1524" y="4019549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30498" y="697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36476" y="697"/>
                  </a:lnTo>
                  <a:lnTo>
                    <a:pt x="2443500" y="2789"/>
                  </a:lnTo>
                  <a:lnTo>
                    <a:pt x="2449947" y="6277"/>
                  </a:lnTo>
                  <a:lnTo>
                    <a:pt x="2453851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34310" y="361949"/>
                  </a:lnTo>
                  <a:lnTo>
                    <a:pt x="2453851" y="361949"/>
                  </a:lnTo>
                  <a:lnTo>
                    <a:pt x="2449947" y="365197"/>
                  </a:lnTo>
                  <a:lnTo>
                    <a:pt x="2443500" y="368685"/>
                  </a:lnTo>
                  <a:lnTo>
                    <a:pt x="2436476" y="370777"/>
                  </a:lnTo>
                  <a:lnTo>
                    <a:pt x="2428874" y="371474"/>
                  </a:lnTo>
                  <a:close/>
                </a:path>
                <a:path w="2466975" h="371475">
                  <a:moveTo>
                    <a:pt x="2453851" y="361949"/>
                  </a:moveTo>
                  <a:lnTo>
                    <a:pt x="2432664" y="361949"/>
                  </a:lnTo>
                  <a:lnTo>
                    <a:pt x="2436309" y="361224"/>
                  </a:lnTo>
                  <a:lnTo>
                    <a:pt x="2443310" y="358324"/>
                  </a:lnTo>
                  <a:lnTo>
                    <a:pt x="2457449" y="337164"/>
                  </a:lnTo>
                  <a:lnTo>
                    <a:pt x="2457449" y="34310"/>
                  </a:lnTo>
                  <a:lnTo>
                    <a:pt x="2432664" y="9524"/>
                  </a:lnTo>
                  <a:lnTo>
                    <a:pt x="2453851" y="9524"/>
                  </a:lnTo>
                  <a:lnTo>
                    <a:pt x="2466974" y="333374"/>
                  </a:lnTo>
                  <a:lnTo>
                    <a:pt x="2466292" y="340809"/>
                  </a:lnTo>
                  <a:lnTo>
                    <a:pt x="2466277" y="340976"/>
                  </a:lnTo>
                  <a:lnTo>
                    <a:pt x="2464241" y="347810"/>
                  </a:lnTo>
                  <a:lnTo>
                    <a:pt x="2464184" y="348000"/>
                  </a:lnTo>
                  <a:lnTo>
                    <a:pt x="2460697" y="354447"/>
                  </a:lnTo>
                  <a:lnTo>
                    <a:pt x="2455815" y="360315"/>
                  </a:lnTo>
                  <a:lnTo>
                    <a:pt x="2453851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44550" y="4102100"/>
            <a:ext cx="1618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Snackbars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&amp;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Pipes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71524" y="4467224"/>
            <a:ext cx="2466975" cy="371475"/>
            <a:chOff x="771524" y="4467224"/>
            <a:chExt cx="2466975" cy="371475"/>
          </a:xfrm>
        </p:grpSpPr>
        <p:sp>
          <p:nvSpPr>
            <p:cNvPr id="33" name="object 33"/>
            <p:cNvSpPr/>
            <p:nvPr/>
          </p:nvSpPr>
          <p:spPr>
            <a:xfrm>
              <a:off x="771524" y="4467224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64184" y="23474"/>
                  </a:lnTo>
                  <a:lnTo>
                    <a:pt x="2466974" y="38099"/>
                  </a:lnTo>
                  <a:lnTo>
                    <a:pt x="2466974" y="333374"/>
                  </a:lnTo>
                  <a:lnTo>
                    <a:pt x="2443500" y="368685"/>
                  </a:lnTo>
                  <a:lnTo>
                    <a:pt x="2428874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1524" y="4467224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36476" y="697"/>
                  </a:lnTo>
                  <a:lnTo>
                    <a:pt x="2443500" y="2789"/>
                  </a:lnTo>
                  <a:lnTo>
                    <a:pt x="2449947" y="6277"/>
                  </a:lnTo>
                  <a:lnTo>
                    <a:pt x="2453851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10250" y="340809"/>
                  </a:lnTo>
                  <a:lnTo>
                    <a:pt x="34310" y="361949"/>
                  </a:lnTo>
                  <a:lnTo>
                    <a:pt x="2453851" y="361949"/>
                  </a:lnTo>
                  <a:lnTo>
                    <a:pt x="2449947" y="365197"/>
                  </a:lnTo>
                  <a:lnTo>
                    <a:pt x="2443500" y="368685"/>
                  </a:lnTo>
                  <a:lnTo>
                    <a:pt x="2436476" y="370777"/>
                  </a:lnTo>
                  <a:lnTo>
                    <a:pt x="2428874" y="371474"/>
                  </a:lnTo>
                  <a:close/>
                </a:path>
                <a:path w="2466975" h="371475">
                  <a:moveTo>
                    <a:pt x="2453851" y="361949"/>
                  </a:moveTo>
                  <a:lnTo>
                    <a:pt x="2432664" y="361949"/>
                  </a:lnTo>
                  <a:lnTo>
                    <a:pt x="2436309" y="361224"/>
                  </a:lnTo>
                  <a:lnTo>
                    <a:pt x="2443310" y="358324"/>
                  </a:lnTo>
                  <a:lnTo>
                    <a:pt x="2457449" y="337164"/>
                  </a:lnTo>
                  <a:lnTo>
                    <a:pt x="2457449" y="34310"/>
                  </a:lnTo>
                  <a:lnTo>
                    <a:pt x="2432664" y="9524"/>
                  </a:lnTo>
                  <a:lnTo>
                    <a:pt x="2453851" y="9524"/>
                  </a:lnTo>
                  <a:lnTo>
                    <a:pt x="2466974" y="333374"/>
                  </a:lnTo>
                  <a:lnTo>
                    <a:pt x="2466292" y="340809"/>
                  </a:lnTo>
                  <a:lnTo>
                    <a:pt x="2466277" y="340976"/>
                  </a:lnTo>
                  <a:lnTo>
                    <a:pt x="2464241" y="347810"/>
                  </a:lnTo>
                  <a:lnTo>
                    <a:pt x="2464184" y="348000"/>
                  </a:lnTo>
                  <a:lnTo>
                    <a:pt x="2460697" y="354447"/>
                  </a:lnTo>
                  <a:lnTo>
                    <a:pt x="2455815" y="360315"/>
                  </a:lnTo>
                  <a:lnTo>
                    <a:pt x="2453851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44550" y="4549775"/>
            <a:ext cx="1798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Pagination,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Search &amp;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Filter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71524" y="4914899"/>
            <a:ext cx="2466975" cy="371475"/>
            <a:chOff x="771524" y="4914899"/>
            <a:chExt cx="2466975" cy="371475"/>
          </a:xfrm>
        </p:grpSpPr>
        <p:sp>
          <p:nvSpPr>
            <p:cNvPr id="37" name="object 37"/>
            <p:cNvSpPr/>
            <p:nvPr/>
          </p:nvSpPr>
          <p:spPr>
            <a:xfrm>
              <a:off x="771524" y="4914899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64184" y="23474"/>
                  </a:lnTo>
                  <a:lnTo>
                    <a:pt x="2466974" y="38099"/>
                  </a:lnTo>
                  <a:lnTo>
                    <a:pt x="2466974" y="333374"/>
                  </a:lnTo>
                  <a:lnTo>
                    <a:pt x="2443500" y="368685"/>
                  </a:lnTo>
                  <a:lnTo>
                    <a:pt x="2428874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1524" y="4914899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36476" y="697"/>
                  </a:lnTo>
                  <a:lnTo>
                    <a:pt x="2443500" y="2789"/>
                  </a:lnTo>
                  <a:lnTo>
                    <a:pt x="2449947" y="6277"/>
                  </a:lnTo>
                  <a:lnTo>
                    <a:pt x="2453851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34310" y="361949"/>
                  </a:lnTo>
                  <a:lnTo>
                    <a:pt x="2453851" y="361949"/>
                  </a:lnTo>
                  <a:lnTo>
                    <a:pt x="2449947" y="365197"/>
                  </a:lnTo>
                  <a:lnTo>
                    <a:pt x="2443500" y="368685"/>
                  </a:lnTo>
                  <a:lnTo>
                    <a:pt x="2436476" y="370777"/>
                  </a:lnTo>
                  <a:lnTo>
                    <a:pt x="2428874" y="371474"/>
                  </a:lnTo>
                  <a:close/>
                </a:path>
                <a:path w="2466975" h="371475">
                  <a:moveTo>
                    <a:pt x="2453851" y="361949"/>
                  </a:moveTo>
                  <a:lnTo>
                    <a:pt x="2432664" y="361949"/>
                  </a:lnTo>
                  <a:lnTo>
                    <a:pt x="2436309" y="361224"/>
                  </a:lnTo>
                  <a:lnTo>
                    <a:pt x="2443310" y="358324"/>
                  </a:lnTo>
                  <a:lnTo>
                    <a:pt x="2457449" y="337164"/>
                  </a:lnTo>
                  <a:lnTo>
                    <a:pt x="2457449" y="34310"/>
                  </a:lnTo>
                  <a:lnTo>
                    <a:pt x="2432664" y="9524"/>
                  </a:lnTo>
                  <a:lnTo>
                    <a:pt x="2453851" y="9524"/>
                  </a:lnTo>
                  <a:lnTo>
                    <a:pt x="2466974" y="333374"/>
                  </a:lnTo>
                  <a:lnTo>
                    <a:pt x="2466292" y="340809"/>
                  </a:lnTo>
                  <a:lnTo>
                    <a:pt x="2466277" y="340976"/>
                  </a:lnTo>
                  <a:lnTo>
                    <a:pt x="2464241" y="347810"/>
                  </a:lnTo>
                  <a:lnTo>
                    <a:pt x="2464184" y="348000"/>
                  </a:lnTo>
                  <a:lnTo>
                    <a:pt x="2460697" y="354447"/>
                  </a:lnTo>
                  <a:lnTo>
                    <a:pt x="2455815" y="360315"/>
                  </a:lnTo>
                  <a:lnTo>
                    <a:pt x="2453851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44550" y="4997450"/>
            <a:ext cx="2118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TypeScript</a:t>
            </a:r>
            <a:r>
              <a:rPr sz="1200" spc="-3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Models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&amp;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Interfaces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790949" y="3124199"/>
            <a:ext cx="2476500" cy="371475"/>
            <a:chOff x="3790949" y="3124199"/>
            <a:chExt cx="2476500" cy="371475"/>
          </a:xfrm>
        </p:grpSpPr>
        <p:sp>
          <p:nvSpPr>
            <p:cNvPr id="41" name="object 41"/>
            <p:cNvSpPr/>
            <p:nvPr/>
          </p:nvSpPr>
          <p:spPr>
            <a:xfrm>
              <a:off x="3790949" y="3124199"/>
              <a:ext cx="2476500" cy="371475"/>
            </a:xfrm>
            <a:custGeom>
              <a:avLst/>
              <a:gdLst/>
              <a:ahLst/>
              <a:cxnLst/>
              <a:rect l="l" t="t" r="r" b="b"/>
              <a:pathLst>
                <a:path w="2476500" h="371475">
                  <a:moveTo>
                    <a:pt x="2438399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38399" y="0"/>
                  </a:lnTo>
                  <a:lnTo>
                    <a:pt x="2473709" y="23474"/>
                  </a:lnTo>
                  <a:lnTo>
                    <a:pt x="2476499" y="38099"/>
                  </a:lnTo>
                  <a:lnTo>
                    <a:pt x="2476499" y="333374"/>
                  </a:lnTo>
                  <a:lnTo>
                    <a:pt x="2453025" y="368685"/>
                  </a:lnTo>
                  <a:lnTo>
                    <a:pt x="2438399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90949" y="3124199"/>
              <a:ext cx="2476500" cy="371475"/>
            </a:xfrm>
            <a:custGeom>
              <a:avLst/>
              <a:gdLst/>
              <a:ahLst/>
              <a:cxnLst/>
              <a:rect l="l" t="t" r="r" b="b"/>
              <a:pathLst>
                <a:path w="2476500" h="371475">
                  <a:moveTo>
                    <a:pt x="2438399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2438399" y="0"/>
                  </a:lnTo>
                  <a:lnTo>
                    <a:pt x="2446001" y="697"/>
                  </a:lnTo>
                  <a:lnTo>
                    <a:pt x="2453025" y="2789"/>
                  </a:lnTo>
                  <a:lnTo>
                    <a:pt x="2459471" y="6277"/>
                  </a:lnTo>
                  <a:lnTo>
                    <a:pt x="2463376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34310" y="361949"/>
                  </a:lnTo>
                  <a:lnTo>
                    <a:pt x="2463376" y="361949"/>
                  </a:lnTo>
                  <a:lnTo>
                    <a:pt x="2459471" y="365197"/>
                  </a:lnTo>
                  <a:lnTo>
                    <a:pt x="2453025" y="368685"/>
                  </a:lnTo>
                  <a:lnTo>
                    <a:pt x="2446001" y="370777"/>
                  </a:lnTo>
                  <a:lnTo>
                    <a:pt x="2438399" y="371474"/>
                  </a:lnTo>
                  <a:close/>
                </a:path>
                <a:path w="2476500" h="371475">
                  <a:moveTo>
                    <a:pt x="2463376" y="361949"/>
                  </a:moveTo>
                  <a:lnTo>
                    <a:pt x="2442188" y="361949"/>
                  </a:lnTo>
                  <a:lnTo>
                    <a:pt x="2445833" y="361224"/>
                  </a:lnTo>
                  <a:lnTo>
                    <a:pt x="2452835" y="358324"/>
                  </a:lnTo>
                  <a:lnTo>
                    <a:pt x="2466974" y="337164"/>
                  </a:lnTo>
                  <a:lnTo>
                    <a:pt x="2466974" y="34310"/>
                  </a:lnTo>
                  <a:lnTo>
                    <a:pt x="2442188" y="9524"/>
                  </a:lnTo>
                  <a:lnTo>
                    <a:pt x="2463376" y="9524"/>
                  </a:lnTo>
                  <a:lnTo>
                    <a:pt x="2476499" y="333374"/>
                  </a:lnTo>
                  <a:lnTo>
                    <a:pt x="2475817" y="340809"/>
                  </a:lnTo>
                  <a:lnTo>
                    <a:pt x="2475802" y="340976"/>
                  </a:lnTo>
                  <a:lnTo>
                    <a:pt x="2473766" y="347810"/>
                  </a:lnTo>
                  <a:lnTo>
                    <a:pt x="2473709" y="348000"/>
                  </a:lnTo>
                  <a:lnTo>
                    <a:pt x="2470222" y="354447"/>
                  </a:lnTo>
                  <a:lnTo>
                    <a:pt x="2465340" y="360315"/>
                  </a:lnTo>
                  <a:lnTo>
                    <a:pt x="2463376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867100" y="3206750"/>
            <a:ext cx="2127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ASP.NET</a:t>
            </a:r>
            <a:r>
              <a:rPr sz="1200" spc="-3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Core</a:t>
            </a:r>
            <a:r>
              <a:rPr sz="1200" spc="-3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Web</a:t>
            </a:r>
            <a:r>
              <a:rPr sz="1200" spc="-3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API</a:t>
            </a:r>
            <a:r>
              <a:rPr sz="1200" spc="-3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(.NET</a:t>
            </a:r>
            <a:r>
              <a:rPr sz="1200" spc="-3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9)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790949" y="3571875"/>
            <a:ext cx="2476500" cy="371475"/>
            <a:chOff x="3790949" y="3571875"/>
            <a:chExt cx="2476500" cy="371475"/>
          </a:xfrm>
        </p:grpSpPr>
        <p:sp>
          <p:nvSpPr>
            <p:cNvPr id="45" name="object 45"/>
            <p:cNvSpPr/>
            <p:nvPr/>
          </p:nvSpPr>
          <p:spPr>
            <a:xfrm>
              <a:off x="3790949" y="3571875"/>
              <a:ext cx="2476500" cy="371475"/>
            </a:xfrm>
            <a:custGeom>
              <a:avLst/>
              <a:gdLst/>
              <a:ahLst/>
              <a:cxnLst/>
              <a:rect l="l" t="t" r="r" b="b"/>
              <a:pathLst>
                <a:path w="2476500" h="371475">
                  <a:moveTo>
                    <a:pt x="2438399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38399" y="0"/>
                  </a:lnTo>
                  <a:lnTo>
                    <a:pt x="2473709" y="23474"/>
                  </a:lnTo>
                  <a:lnTo>
                    <a:pt x="2476499" y="38099"/>
                  </a:lnTo>
                  <a:lnTo>
                    <a:pt x="2476499" y="333374"/>
                  </a:lnTo>
                  <a:lnTo>
                    <a:pt x="2453025" y="368685"/>
                  </a:lnTo>
                  <a:lnTo>
                    <a:pt x="2438399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90949" y="3571875"/>
              <a:ext cx="2476500" cy="371475"/>
            </a:xfrm>
            <a:custGeom>
              <a:avLst/>
              <a:gdLst/>
              <a:ahLst/>
              <a:cxnLst/>
              <a:rect l="l" t="t" r="r" b="b"/>
              <a:pathLst>
                <a:path w="2476500" h="371475">
                  <a:moveTo>
                    <a:pt x="2438399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38399" y="0"/>
                  </a:lnTo>
                  <a:lnTo>
                    <a:pt x="2446001" y="697"/>
                  </a:lnTo>
                  <a:lnTo>
                    <a:pt x="2453025" y="2789"/>
                  </a:lnTo>
                  <a:lnTo>
                    <a:pt x="2459471" y="6277"/>
                  </a:lnTo>
                  <a:lnTo>
                    <a:pt x="2463376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10250" y="340809"/>
                  </a:lnTo>
                  <a:lnTo>
                    <a:pt x="34310" y="361949"/>
                  </a:lnTo>
                  <a:lnTo>
                    <a:pt x="2463376" y="361949"/>
                  </a:lnTo>
                  <a:lnTo>
                    <a:pt x="2459471" y="365197"/>
                  </a:lnTo>
                  <a:lnTo>
                    <a:pt x="2453025" y="368685"/>
                  </a:lnTo>
                  <a:lnTo>
                    <a:pt x="2446001" y="370777"/>
                  </a:lnTo>
                  <a:lnTo>
                    <a:pt x="2438399" y="371474"/>
                  </a:lnTo>
                  <a:close/>
                </a:path>
                <a:path w="2476500" h="371475">
                  <a:moveTo>
                    <a:pt x="2463376" y="361949"/>
                  </a:moveTo>
                  <a:lnTo>
                    <a:pt x="2442188" y="361949"/>
                  </a:lnTo>
                  <a:lnTo>
                    <a:pt x="2445833" y="361224"/>
                  </a:lnTo>
                  <a:lnTo>
                    <a:pt x="2452835" y="358324"/>
                  </a:lnTo>
                  <a:lnTo>
                    <a:pt x="2455925" y="356259"/>
                  </a:lnTo>
                  <a:lnTo>
                    <a:pt x="2461284" y="350901"/>
                  </a:lnTo>
                  <a:lnTo>
                    <a:pt x="2463222" y="348000"/>
                  </a:lnTo>
                  <a:lnTo>
                    <a:pt x="2463349" y="347810"/>
                  </a:lnTo>
                  <a:lnTo>
                    <a:pt x="2466180" y="340976"/>
                  </a:lnTo>
                  <a:lnTo>
                    <a:pt x="2466249" y="340809"/>
                  </a:lnTo>
                  <a:lnTo>
                    <a:pt x="2466974" y="337164"/>
                  </a:lnTo>
                  <a:lnTo>
                    <a:pt x="2466974" y="34310"/>
                  </a:lnTo>
                  <a:lnTo>
                    <a:pt x="2442188" y="9524"/>
                  </a:lnTo>
                  <a:lnTo>
                    <a:pt x="2463376" y="9524"/>
                  </a:lnTo>
                  <a:lnTo>
                    <a:pt x="2476499" y="333374"/>
                  </a:lnTo>
                  <a:lnTo>
                    <a:pt x="2475817" y="340809"/>
                  </a:lnTo>
                  <a:lnTo>
                    <a:pt x="2475802" y="340976"/>
                  </a:lnTo>
                  <a:lnTo>
                    <a:pt x="2473766" y="347810"/>
                  </a:lnTo>
                  <a:lnTo>
                    <a:pt x="2473709" y="348000"/>
                  </a:lnTo>
                  <a:lnTo>
                    <a:pt x="2470222" y="354447"/>
                  </a:lnTo>
                  <a:lnTo>
                    <a:pt x="2465340" y="360315"/>
                  </a:lnTo>
                  <a:lnTo>
                    <a:pt x="2463376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67100" y="3654425"/>
            <a:ext cx="1748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EF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Core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ORM</a:t>
            </a:r>
            <a:r>
              <a:rPr sz="1200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(Code-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First)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790949" y="4019549"/>
            <a:ext cx="2476500" cy="371475"/>
            <a:chOff x="3790949" y="4019549"/>
            <a:chExt cx="2476500" cy="371475"/>
          </a:xfrm>
        </p:grpSpPr>
        <p:sp>
          <p:nvSpPr>
            <p:cNvPr id="49" name="object 49"/>
            <p:cNvSpPr/>
            <p:nvPr/>
          </p:nvSpPr>
          <p:spPr>
            <a:xfrm>
              <a:off x="3790949" y="4019549"/>
              <a:ext cx="2476500" cy="371475"/>
            </a:xfrm>
            <a:custGeom>
              <a:avLst/>
              <a:gdLst/>
              <a:ahLst/>
              <a:cxnLst/>
              <a:rect l="l" t="t" r="r" b="b"/>
              <a:pathLst>
                <a:path w="2476500" h="371475">
                  <a:moveTo>
                    <a:pt x="2438399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38399" y="0"/>
                  </a:lnTo>
                  <a:lnTo>
                    <a:pt x="2473709" y="23474"/>
                  </a:lnTo>
                  <a:lnTo>
                    <a:pt x="2476499" y="38099"/>
                  </a:lnTo>
                  <a:lnTo>
                    <a:pt x="2476499" y="333374"/>
                  </a:lnTo>
                  <a:lnTo>
                    <a:pt x="2453025" y="368685"/>
                  </a:lnTo>
                  <a:lnTo>
                    <a:pt x="2438399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90949" y="4019549"/>
              <a:ext cx="2476500" cy="371475"/>
            </a:xfrm>
            <a:custGeom>
              <a:avLst/>
              <a:gdLst/>
              <a:ahLst/>
              <a:cxnLst/>
              <a:rect l="l" t="t" r="r" b="b"/>
              <a:pathLst>
                <a:path w="2476500" h="371475">
                  <a:moveTo>
                    <a:pt x="2438399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30498" y="697"/>
                  </a:lnTo>
                  <a:lnTo>
                    <a:pt x="38099" y="0"/>
                  </a:lnTo>
                  <a:lnTo>
                    <a:pt x="2438399" y="0"/>
                  </a:lnTo>
                  <a:lnTo>
                    <a:pt x="2446001" y="697"/>
                  </a:lnTo>
                  <a:lnTo>
                    <a:pt x="2453025" y="2789"/>
                  </a:lnTo>
                  <a:lnTo>
                    <a:pt x="2459471" y="6277"/>
                  </a:lnTo>
                  <a:lnTo>
                    <a:pt x="2463376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34310" y="361949"/>
                  </a:lnTo>
                  <a:lnTo>
                    <a:pt x="2463376" y="361949"/>
                  </a:lnTo>
                  <a:lnTo>
                    <a:pt x="2459471" y="365197"/>
                  </a:lnTo>
                  <a:lnTo>
                    <a:pt x="2453025" y="368685"/>
                  </a:lnTo>
                  <a:lnTo>
                    <a:pt x="2446001" y="370777"/>
                  </a:lnTo>
                  <a:lnTo>
                    <a:pt x="2438399" y="371474"/>
                  </a:lnTo>
                  <a:close/>
                </a:path>
                <a:path w="2476500" h="371475">
                  <a:moveTo>
                    <a:pt x="2463376" y="361949"/>
                  </a:moveTo>
                  <a:lnTo>
                    <a:pt x="2442188" y="361949"/>
                  </a:lnTo>
                  <a:lnTo>
                    <a:pt x="2445833" y="361224"/>
                  </a:lnTo>
                  <a:lnTo>
                    <a:pt x="2452835" y="358324"/>
                  </a:lnTo>
                  <a:lnTo>
                    <a:pt x="2466974" y="337164"/>
                  </a:lnTo>
                  <a:lnTo>
                    <a:pt x="2466974" y="34310"/>
                  </a:lnTo>
                  <a:lnTo>
                    <a:pt x="2442188" y="9524"/>
                  </a:lnTo>
                  <a:lnTo>
                    <a:pt x="2463376" y="9524"/>
                  </a:lnTo>
                  <a:lnTo>
                    <a:pt x="2476499" y="333374"/>
                  </a:lnTo>
                  <a:lnTo>
                    <a:pt x="2475817" y="340809"/>
                  </a:lnTo>
                  <a:lnTo>
                    <a:pt x="2475802" y="340976"/>
                  </a:lnTo>
                  <a:lnTo>
                    <a:pt x="2473766" y="347810"/>
                  </a:lnTo>
                  <a:lnTo>
                    <a:pt x="2473709" y="348000"/>
                  </a:lnTo>
                  <a:lnTo>
                    <a:pt x="2470222" y="354447"/>
                  </a:lnTo>
                  <a:lnTo>
                    <a:pt x="2465340" y="360315"/>
                  </a:lnTo>
                  <a:lnTo>
                    <a:pt x="2463376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867100" y="4102100"/>
            <a:ext cx="2126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JWT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Auth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&amp;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Custom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Role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Logic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790949" y="4467224"/>
            <a:ext cx="2476500" cy="571500"/>
            <a:chOff x="3790949" y="4467224"/>
            <a:chExt cx="2476500" cy="571500"/>
          </a:xfrm>
        </p:grpSpPr>
        <p:sp>
          <p:nvSpPr>
            <p:cNvPr id="53" name="object 53"/>
            <p:cNvSpPr/>
            <p:nvPr/>
          </p:nvSpPr>
          <p:spPr>
            <a:xfrm>
              <a:off x="3790949" y="4467224"/>
              <a:ext cx="2476500" cy="571500"/>
            </a:xfrm>
            <a:custGeom>
              <a:avLst/>
              <a:gdLst/>
              <a:ahLst/>
              <a:cxnLst/>
              <a:rect l="l" t="t" r="r" b="b"/>
              <a:pathLst>
                <a:path w="2476500" h="571500">
                  <a:moveTo>
                    <a:pt x="2438399" y="571499"/>
                  </a:moveTo>
                  <a:lnTo>
                    <a:pt x="38099" y="571499"/>
                  </a:lnTo>
                  <a:lnTo>
                    <a:pt x="30498" y="570802"/>
                  </a:lnTo>
                  <a:lnTo>
                    <a:pt x="697" y="541001"/>
                  </a:lnTo>
                  <a:lnTo>
                    <a:pt x="0" y="533399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38399" y="0"/>
                  </a:lnTo>
                  <a:lnTo>
                    <a:pt x="2473709" y="23474"/>
                  </a:lnTo>
                  <a:lnTo>
                    <a:pt x="2476499" y="38099"/>
                  </a:lnTo>
                  <a:lnTo>
                    <a:pt x="2476499" y="533399"/>
                  </a:lnTo>
                  <a:lnTo>
                    <a:pt x="2453025" y="568710"/>
                  </a:lnTo>
                  <a:lnTo>
                    <a:pt x="2438399" y="5714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790949" y="4467224"/>
              <a:ext cx="2476500" cy="571500"/>
            </a:xfrm>
            <a:custGeom>
              <a:avLst/>
              <a:gdLst/>
              <a:ahLst/>
              <a:cxnLst/>
              <a:rect l="l" t="t" r="r" b="b"/>
              <a:pathLst>
                <a:path w="2476500" h="571500">
                  <a:moveTo>
                    <a:pt x="2438399" y="571499"/>
                  </a:moveTo>
                  <a:lnTo>
                    <a:pt x="38099" y="571499"/>
                  </a:lnTo>
                  <a:lnTo>
                    <a:pt x="30498" y="570802"/>
                  </a:lnTo>
                  <a:lnTo>
                    <a:pt x="697" y="541001"/>
                  </a:lnTo>
                  <a:lnTo>
                    <a:pt x="0" y="533399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30498" y="697"/>
                  </a:lnTo>
                  <a:lnTo>
                    <a:pt x="38099" y="0"/>
                  </a:lnTo>
                  <a:lnTo>
                    <a:pt x="2438399" y="0"/>
                  </a:lnTo>
                  <a:lnTo>
                    <a:pt x="2446001" y="697"/>
                  </a:lnTo>
                  <a:lnTo>
                    <a:pt x="2453025" y="2789"/>
                  </a:lnTo>
                  <a:lnTo>
                    <a:pt x="2459471" y="6277"/>
                  </a:lnTo>
                  <a:lnTo>
                    <a:pt x="2463376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537189"/>
                  </a:lnTo>
                  <a:lnTo>
                    <a:pt x="10250" y="540834"/>
                  </a:lnTo>
                  <a:lnTo>
                    <a:pt x="34310" y="561974"/>
                  </a:lnTo>
                  <a:lnTo>
                    <a:pt x="2463376" y="561974"/>
                  </a:lnTo>
                  <a:lnTo>
                    <a:pt x="2459471" y="565222"/>
                  </a:lnTo>
                  <a:lnTo>
                    <a:pt x="2453025" y="568710"/>
                  </a:lnTo>
                  <a:lnTo>
                    <a:pt x="2446001" y="570802"/>
                  </a:lnTo>
                  <a:lnTo>
                    <a:pt x="2438399" y="571499"/>
                  </a:lnTo>
                  <a:close/>
                </a:path>
                <a:path w="2476500" h="571500">
                  <a:moveTo>
                    <a:pt x="2463376" y="561974"/>
                  </a:moveTo>
                  <a:lnTo>
                    <a:pt x="2442188" y="561974"/>
                  </a:lnTo>
                  <a:lnTo>
                    <a:pt x="2445834" y="561249"/>
                  </a:lnTo>
                  <a:lnTo>
                    <a:pt x="2452835" y="558349"/>
                  </a:lnTo>
                  <a:lnTo>
                    <a:pt x="2455925" y="556284"/>
                  </a:lnTo>
                  <a:lnTo>
                    <a:pt x="2461284" y="550926"/>
                  </a:lnTo>
                  <a:lnTo>
                    <a:pt x="2463222" y="548025"/>
                  </a:lnTo>
                  <a:lnTo>
                    <a:pt x="2463349" y="547835"/>
                  </a:lnTo>
                  <a:lnTo>
                    <a:pt x="2466180" y="541001"/>
                  </a:lnTo>
                  <a:lnTo>
                    <a:pt x="2466249" y="540834"/>
                  </a:lnTo>
                  <a:lnTo>
                    <a:pt x="2466974" y="537189"/>
                  </a:lnTo>
                  <a:lnTo>
                    <a:pt x="2466974" y="34310"/>
                  </a:lnTo>
                  <a:lnTo>
                    <a:pt x="2442188" y="9524"/>
                  </a:lnTo>
                  <a:lnTo>
                    <a:pt x="2463376" y="9524"/>
                  </a:lnTo>
                  <a:lnTo>
                    <a:pt x="2476499" y="533399"/>
                  </a:lnTo>
                  <a:lnTo>
                    <a:pt x="2475817" y="540834"/>
                  </a:lnTo>
                  <a:lnTo>
                    <a:pt x="2475802" y="541001"/>
                  </a:lnTo>
                  <a:lnTo>
                    <a:pt x="2473766" y="547835"/>
                  </a:lnTo>
                  <a:lnTo>
                    <a:pt x="2473709" y="548025"/>
                  </a:lnTo>
                  <a:lnTo>
                    <a:pt x="2470222" y="554472"/>
                  </a:lnTo>
                  <a:lnTo>
                    <a:pt x="2465340" y="560340"/>
                  </a:lnTo>
                  <a:lnTo>
                    <a:pt x="2463376" y="56197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867100" y="4532629"/>
            <a:ext cx="1634489" cy="42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LINQ</a:t>
            </a:r>
            <a:r>
              <a:rPr sz="1200" spc="-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&amp;</a:t>
            </a:r>
            <a:r>
              <a:rPr sz="1200" spc="-20" dirty="0">
                <a:solidFill>
                  <a:srgbClr val="F7FAFB"/>
                </a:solidFill>
                <a:latin typeface="Segoe UI"/>
                <a:cs typeface="Segoe UI"/>
              </a:rPr>
              <a:t> DTOs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(No</a:t>
            </a:r>
            <a:r>
              <a:rPr sz="1200" spc="-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Entity Exposure)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790949" y="5114924"/>
            <a:ext cx="2476500" cy="819150"/>
            <a:chOff x="3790949" y="5114924"/>
            <a:chExt cx="2476500" cy="819150"/>
          </a:xfrm>
        </p:grpSpPr>
        <p:sp>
          <p:nvSpPr>
            <p:cNvPr id="57" name="object 57"/>
            <p:cNvSpPr/>
            <p:nvPr/>
          </p:nvSpPr>
          <p:spPr>
            <a:xfrm>
              <a:off x="3790949" y="5114924"/>
              <a:ext cx="2476500" cy="371475"/>
            </a:xfrm>
            <a:custGeom>
              <a:avLst/>
              <a:gdLst/>
              <a:ahLst/>
              <a:cxnLst/>
              <a:rect l="l" t="t" r="r" b="b"/>
              <a:pathLst>
                <a:path w="2476500" h="371475">
                  <a:moveTo>
                    <a:pt x="2438399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38399" y="0"/>
                  </a:lnTo>
                  <a:lnTo>
                    <a:pt x="2473709" y="23474"/>
                  </a:lnTo>
                  <a:lnTo>
                    <a:pt x="2476499" y="38099"/>
                  </a:lnTo>
                  <a:lnTo>
                    <a:pt x="2476499" y="333374"/>
                  </a:lnTo>
                  <a:lnTo>
                    <a:pt x="2453025" y="368685"/>
                  </a:lnTo>
                  <a:lnTo>
                    <a:pt x="2438399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790949" y="5114924"/>
              <a:ext cx="2476500" cy="371475"/>
            </a:xfrm>
            <a:custGeom>
              <a:avLst/>
              <a:gdLst/>
              <a:ahLst/>
              <a:cxnLst/>
              <a:rect l="l" t="t" r="r" b="b"/>
              <a:pathLst>
                <a:path w="2476500" h="371475">
                  <a:moveTo>
                    <a:pt x="2438399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38399" y="0"/>
                  </a:lnTo>
                  <a:lnTo>
                    <a:pt x="2446001" y="697"/>
                  </a:lnTo>
                  <a:lnTo>
                    <a:pt x="2453025" y="2789"/>
                  </a:lnTo>
                  <a:lnTo>
                    <a:pt x="2459471" y="6277"/>
                  </a:lnTo>
                  <a:lnTo>
                    <a:pt x="2463376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10250" y="340809"/>
                  </a:lnTo>
                  <a:lnTo>
                    <a:pt x="34310" y="361949"/>
                  </a:lnTo>
                  <a:lnTo>
                    <a:pt x="2463376" y="361949"/>
                  </a:lnTo>
                  <a:lnTo>
                    <a:pt x="2459471" y="365197"/>
                  </a:lnTo>
                  <a:lnTo>
                    <a:pt x="2453025" y="368685"/>
                  </a:lnTo>
                  <a:lnTo>
                    <a:pt x="2446001" y="370777"/>
                  </a:lnTo>
                  <a:lnTo>
                    <a:pt x="2438399" y="371474"/>
                  </a:lnTo>
                  <a:close/>
                </a:path>
                <a:path w="2476500" h="371475">
                  <a:moveTo>
                    <a:pt x="2463376" y="361949"/>
                  </a:moveTo>
                  <a:lnTo>
                    <a:pt x="2442188" y="361949"/>
                  </a:lnTo>
                  <a:lnTo>
                    <a:pt x="2445833" y="361224"/>
                  </a:lnTo>
                  <a:lnTo>
                    <a:pt x="2452835" y="358324"/>
                  </a:lnTo>
                  <a:lnTo>
                    <a:pt x="2455925" y="356259"/>
                  </a:lnTo>
                  <a:lnTo>
                    <a:pt x="2461284" y="350901"/>
                  </a:lnTo>
                  <a:lnTo>
                    <a:pt x="2463222" y="348000"/>
                  </a:lnTo>
                  <a:lnTo>
                    <a:pt x="2463349" y="347810"/>
                  </a:lnTo>
                  <a:lnTo>
                    <a:pt x="2466180" y="340976"/>
                  </a:lnTo>
                  <a:lnTo>
                    <a:pt x="2466249" y="340809"/>
                  </a:lnTo>
                  <a:lnTo>
                    <a:pt x="2466974" y="337164"/>
                  </a:lnTo>
                  <a:lnTo>
                    <a:pt x="2466974" y="34310"/>
                  </a:lnTo>
                  <a:lnTo>
                    <a:pt x="2442188" y="9524"/>
                  </a:lnTo>
                  <a:lnTo>
                    <a:pt x="2463376" y="9524"/>
                  </a:lnTo>
                  <a:lnTo>
                    <a:pt x="2476499" y="333374"/>
                  </a:lnTo>
                  <a:lnTo>
                    <a:pt x="2475817" y="340809"/>
                  </a:lnTo>
                  <a:lnTo>
                    <a:pt x="2475802" y="340976"/>
                  </a:lnTo>
                  <a:lnTo>
                    <a:pt x="2473766" y="347810"/>
                  </a:lnTo>
                  <a:lnTo>
                    <a:pt x="2473709" y="348000"/>
                  </a:lnTo>
                  <a:lnTo>
                    <a:pt x="2470222" y="354447"/>
                  </a:lnTo>
                  <a:lnTo>
                    <a:pt x="2465340" y="360315"/>
                  </a:lnTo>
                  <a:lnTo>
                    <a:pt x="2463376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90949" y="5562599"/>
              <a:ext cx="2476500" cy="371475"/>
            </a:xfrm>
            <a:custGeom>
              <a:avLst/>
              <a:gdLst/>
              <a:ahLst/>
              <a:cxnLst/>
              <a:rect l="l" t="t" r="r" b="b"/>
              <a:pathLst>
                <a:path w="2476500" h="371475">
                  <a:moveTo>
                    <a:pt x="2438399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38399" y="0"/>
                  </a:lnTo>
                  <a:lnTo>
                    <a:pt x="2473709" y="23474"/>
                  </a:lnTo>
                  <a:lnTo>
                    <a:pt x="2476499" y="38099"/>
                  </a:lnTo>
                  <a:lnTo>
                    <a:pt x="2476499" y="333374"/>
                  </a:lnTo>
                  <a:lnTo>
                    <a:pt x="2453025" y="368685"/>
                  </a:lnTo>
                  <a:lnTo>
                    <a:pt x="2438399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90949" y="5562599"/>
              <a:ext cx="2476500" cy="371475"/>
            </a:xfrm>
            <a:custGeom>
              <a:avLst/>
              <a:gdLst/>
              <a:ahLst/>
              <a:cxnLst/>
              <a:rect l="l" t="t" r="r" b="b"/>
              <a:pathLst>
                <a:path w="2476500" h="371475">
                  <a:moveTo>
                    <a:pt x="2438399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38099" y="0"/>
                  </a:lnTo>
                  <a:lnTo>
                    <a:pt x="2438399" y="0"/>
                  </a:lnTo>
                  <a:lnTo>
                    <a:pt x="2446001" y="697"/>
                  </a:lnTo>
                  <a:lnTo>
                    <a:pt x="2453025" y="2789"/>
                  </a:lnTo>
                  <a:lnTo>
                    <a:pt x="2459471" y="6277"/>
                  </a:lnTo>
                  <a:lnTo>
                    <a:pt x="2463376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10250" y="340809"/>
                  </a:lnTo>
                  <a:lnTo>
                    <a:pt x="34310" y="361949"/>
                  </a:lnTo>
                  <a:lnTo>
                    <a:pt x="2463376" y="361949"/>
                  </a:lnTo>
                  <a:lnTo>
                    <a:pt x="2459471" y="365197"/>
                  </a:lnTo>
                  <a:lnTo>
                    <a:pt x="2453025" y="368685"/>
                  </a:lnTo>
                  <a:lnTo>
                    <a:pt x="2446001" y="370777"/>
                  </a:lnTo>
                  <a:lnTo>
                    <a:pt x="2438399" y="371474"/>
                  </a:lnTo>
                  <a:close/>
                </a:path>
                <a:path w="2476500" h="371475">
                  <a:moveTo>
                    <a:pt x="2463376" y="361949"/>
                  </a:moveTo>
                  <a:lnTo>
                    <a:pt x="2442188" y="361949"/>
                  </a:lnTo>
                  <a:lnTo>
                    <a:pt x="2445833" y="361224"/>
                  </a:lnTo>
                  <a:lnTo>
                    <a:pt x="2452835" y="358324"/>
                  </a:lnTo>
                  <a:lnTo>
                    <a:pt x="2455925" y="356259"/>
                  </a:lnTo>
                  <a:lnTo>
                    <a:pt x="2461284" y="350901"/>
                  </a:lnTo>
                  <a:lnTo>
                    <a:pt x="2463222" y="348000"/>
                  </a:lnTo>
                  <a:lnTo>
                    <a:pt x="2463349" y="347810"/>
                  </a:lnTo>
                  <a:lnTo>
                    <a:pt x="2466180" y="340976"/>
                  </a:lnTo>
                  <a:lnTo>
                    <a:pt x="2466249" y="340809"/>
                  </a:lnTo>
                  <a:lnTo>
                    <a:pt x="2466974" y="337164"/>
                  </a:lnTo>
                  <a:lnTo>
                    <a:pt x="2466974" y="34310"/>
                  </a:lnTo>
                  <a:lnTo>
                    <a:pt x="2442188" y="9524"/>
                  </a:lnTo>
                  <a:lnTo>
                    <a:pt x="2463376" y="9524"/>
                  </a:lnTo>
                  <a:lnTo>
                    <a:pt x="2476499" y="333374"/>
                  </a:lnTo>
                  <a:lnTo>
                    <a:pt x="2475817" y="340809"/>
                  </a:lnTo>
                  <a:lnTo>
                    <a:pt x="2465340" y="360315"/>
                  </a:lnTo>
                  <a:lnTo>
                    <a:pt x="2463376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867100" y="5197475"/>
            <a:ext cx="231267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Repository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Pattern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/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Layered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 Arch.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Global Exception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Middleware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819899" y="3124199"/>
            <a:ext cx="2466975" cy="371475"/>
            <a:chOff x="6819899" y="3124199"/>
            <a:chExt cx="2466975" cy="371475"/>
          </a:xfrm>
        </p:grpSpPr>
        <p:sp>
          <p:nvSpPr>
            <p:cNvPr id="63" name="object 63"/>
            <p:cNvSpPr/>
            <p:nvPr/>
          </p:nvSpPr>
          <p:spPr>
            <a:xfrm>
              <a:off x="6819899" y="3124199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64184" y="23474"/>
                  </a:lnTo>
                  <a:lnTo>
                    <a:pt x="2466974" y="38099"/>
                  </a:lnTo>
                  <a:lnTo>
                    <a:pt x="2466974" y="333374"/>
                  </a:lnTo>
                  <a:lnTo>
                    <a:pt x="2443500" y="368685"/>
                  </a:lnTo>
                  <a:lnTo>
                    <a:pt x="2428874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19899" y="3124199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2733" y="23663"/>
                  </a:lnTo>
                  <a:lnTo>
                    <a:pt x="2789" y="23474"/>
                  </a:lnTo>
                  <a:lnTo>
                    <a:pt x="6277" y="17027"/>
                  </a:lnTo>
                  <a:lnTo>
                    <a:pt x="2428874" y="0"/>
                  </a:lnTo>
                  <a:lnTo>
                    <a:pt x="2436476" y="697"/>
                  </a:lnTo>
                  <a:lnTo>
                    <a:pt x="2443500" y="2789"/>
                  </a:lnTo>
                  <a:lnTo>
                    <a:pt x="2449947" y="6277"/>
                  </a:lnTo>
                  <a:lnTo>
                    <a:pt x="2453851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34310" y="361949"/>
                  </a:lnTo>
                  <a:lnTo>
                    <a:pt x="2453851" y="361949"/>
                  </a:lnTo>
                  <a:lnTo>
                    <a:pt x="2449947" y="365197"/>
                  </a:lnTo>
                  <a:lnTo>
                    <a:pt x="2443500" y="368685"/>
                  </a:lnTo>
                  <a:lnTo>
                    <a:pt x="2436476" y="370777"/>
                  </a:lnTo>
                  <a:lnTo>
                    <a:pt x="2428874" y="371474"/>
                  </a:lnTo>
                  <a:close/>
                </a:path>
                <a:path w="2466975" h="371475">
                  <a:moveTo>
                    <a:pt x="2453851" y="361949"/>
                  </a:moveTo>
                  <a:lnTo>
                    <a:pt x="2432664" y="361949"/>
                  </a:lnTo>
                  <a:lnTo>
                    <a:pt x="2436309" y="361224"/>
                  </a:lnTo>
                  <a:lnTo>
                    <a:pt x="2443310" y="358324"/>
                  </a:lnTo>
                  <a:lnTo>
                    <a:pt x="2446400" y="356259"/>
                  </a:lnTo>
                  <a:lnTo>
                    <a:pt x="2451759" y="350901"/>
                  </a:lnTo>
                  <a:lnTo>
                    <a:pt x="2453697" y="348000"/>
                  </a:lnTo>
                  <a:lnTo>
                    <a:pt x="2453824" y="347810"/>
                  </a:lnTo>
                  <a:lnTo>
                    <a:pt x="2456655" y="340976"/>
                  </a:lnTo>
                  <a:lnTo>
                    <a:pt x="2456724" y="340809"/>
                  </a:lnTo>
                  <a:lnTo>
                    <a:pt x="2457449" y="337164"/>
                  </a:lnTo>
                  <a:lnTo>
                    <a:pt x="2457449" y="34310"/>
                  </a:lnTo>
                  <a:lnTo>
                    <a:pt x="2432664" y="9524"/>
                  </a:lnTo>
                  <a:lnTo>
                    <a:pt x="2453851" y="9524"/>
                  </a:lnTo>
                  <a:lnTo>
                    <a:pt x="2466974" y="333374"/>
                  </a:lnTo>
                  <a:lnTo>
                    <a:pt x="2466292" y="340809"/>
                  </a:lnTo>
                  <a:lnTo>
                    <a:pt x="2466277" y="340976"/>
                  </a:lnTo>
                  <a:lnTo>
                    <a:pt x="2464241" y="347810"/>
                  </a:lnTo>
                  <a:lnTo>
                    <a:pt x="2464184" y="348000"/>
                  </a:lnTo>
                  <a:lnTo>
                    <a:pt x="2460697" y="354447"/>
                  </a:lnTo>
                  <a:lnTo>
                    <a:pt x="2455815" y="360315"/>
                  </a:lnTo>
                  <a:lnTo>
                    <a:pt x="2453851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6889650" y="3206750"/>
            <a:ext cx="1421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SQL Server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Database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819899" y="3571875"/>
            <a:ext cx="2466975" cy="371475"/>
            <a:chOff x="6819899" y="3571875"/>
            <a:chExt cx="2466975" cy="371475"/>
          </a:xfrm>
        </p:grpSpPr>
        <p:sp>
          <p:nvSpPr>
            <p:cNvPr id="67" name="object 67"/>
            <p:cNvSpPr/>
            <p:nvPr/>
          </p:nvSpPr>
          <p:spPr>
            <a:xfrm>
              <a:off x="6819899" y="3571875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64184" y="23474"/>
                  </a:lnTo>
                  <a:lnTo>
                    <a:pt x="2466974" y="38099"/>
                  </a:lnTo>
                  <a:lnTo>
                    <a:pt x="2466974" y="333374"/>
                  </a:lnTo>
                  <a:lnTo>
                    <a:pt x="2443500" y="368685"/>
                  </a:lnTo>
                  <a:lnTo>
                    <a:pt x="2428874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19899" y="3571875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36476" y="697"/>
                  </a:lnTo>
                  <a:lnTo>
                    <a:pt x="2443500" y="2789"/>
                  </a:lnTo>
                  <a:lnTo>
                    <a:pt x="2449947" y="6277"/>
                  </a:lnTo>
                  <a:lnTo>
                    <a:pt x="2453851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10250" y="340809"/>
                  </a:lnTo>
                  <a:lnTo>
                    <a:pt x="34310" y="361949"/>
                  </a:lnTo>
                  <a:lnTo>
                    <a:pt x="2453851" y="361949"/>
                  </a:lnTo>
                  <a:lnTo>
                    <a:pt x="2449947" y="365197"/>
                  </a:lnTo>
                  <a:lnTo>
                    <a:pt x="2443500" y="368685"/>
                  </a:lnTo>
                  <a:lnTo>
                    <a:pt x="2436476" y="370777"/>
                  </a:lnTo>
                  <a:lnTo>
                    <a:pt x="2428874" y="371474"/>
                  </a:lnTo>
                  <a:close/>
                </a:path>
                <a:path w="2466975" h="371475">
                  <a:moveTo>
                    <a:pt x="2453851" y="361949"/>
                  </a:moveTo>
                  <a:lnTo>
                    <a:pt x="2432664" y="361949"/>
                  </a:lnTo>
                  <a:lnTo>
                    <a:pt x="2436309" y="361224"/>
                  </a:lnTo>
                  <a:lnTo>
                    <a:pt x="2443310" y="358324"/>
                  </a:lnTo>
                  <a:lnTo>
                    <a:pt x="2446400" y="356259"/>
                  </a:lnTo>
                  <a:lnTo>
                    <a:pt x="2451759" y="350901"/>
                  </a:lnTo>
                  <a:lnTo>
                    <a:pt x="2453697" y="348000"/>
                  </a:lnTo>
                  <a:lnTo>
                    <a:pt x="2453824" y="347810"/>
                  </a:lnTo>
                  <a:lnTo>
                    <a:pt x="2456655" y="340976"/>
                  </a:lnTo>
                  <a:lnTo>
                    <a:pt x="2456724" y="340809"/>
                  </a:lnTo>
                  <a:lnTo>
                    <a:pt x="2457449" y="337164"/>
                  </a:lnTo>
                  <a:lnTo>
                    <a:pt x="2457449" y="34310"/>
                  </a:lnTo>
                  <a:lnTo>
                    <a:pt x="2432664" y="9524"/>
                  </a:lnTo>
                  <a:lnTo>
                    <a:pt x="2453851" y="9524"/>
                  </a:lnTo>
                  <a:lnTo>
                    <a:pt x="2466974" y="333374"/>
                  </a:lnTo>
                  <a:lnTo>
                    <a:pt x="2466292" y="340809"/>
                  </a:lnTo>
                  <a:lnTo>
                    <a:pt x="2466277" y="340976"/>
                  </a:lnTo>
                  <a:lnTo>
                    <a:pt x="2464241" y="347810"/>
                  </a:lnTo>
                  <a:lnTo>
                    <a:pt x="2464184" y="348000"/>
                  </a:lnTo>
                  <a:lnTo>
                    <a:pt x="2460697" y="354447"/>
                  </a:lnTo>
                  <a:lnTo>
                    <a:pt x="2455815" y="360315"/>
                  </a:lnTo>
                  <a:lnTo>
                    <a:pt x="2453851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889650" y="3654425"/>
            <a:ext cx="2118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Swagger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(OpenAPI)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&amp;</a:t>
            </a:r>
            <a:r>
              <a:rPr sz="1200" spc="-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Postman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819899" y="4019549"/>
            <a:ext cx="2466975" cy="371475"/>
            <a:chOff x="6819899" y="4019549"/>
            <a:chExt cx="2466975" cy="371475"/>
          </a:xfrm>
        </p:grpSpPr>
        <p:sp>
          <p:nvSpPr>
            <p:cNvPr id="71" name="object 71"/>
            <p:cNvSpPr/>
            <p:nvPr/>
          </p:nvSpPr>
          <p:spPr>
            <a:xfrm>
              <a:off x="6819899" y="4019549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64184" y="23474"/>
                  </a:lnTo>
                  <a:lnTo>
                    <a:pt x="2466974" y="38099"/>
                  </a:lnTo>
                  <a:lnTo>
                    <a:pt x="2466974" y="333374"/>
                  </a:lnTo>
                  <a:lnTo>
                    <a:pt x="2443500" y="368685"/>
                  </a:lnTo>
                  <a:lnTo>
                    <a:pt x="2428874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819899" y="4019549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30498" y="697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36476" y="697"/>
                  </a:lnTo>
                  <a:lnTo>
                    <a:pt x="2443500" y="2789"/>
                  </a:lnTo>
                  <a:lnTo>
                    <a:pt x="2449947" y="6277"/>
                  </a:lnTo>
                  <a:lnTo>
                    <a:pt x="2453851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34310" y="361949"/>
                  </a:lnTo>
                  <a:lnTo>
                    <a:pt x="2453851" y="361949"/>
                  </a:lnTo>
                  <a:lnTo>
                    <a:pt x="2449947" y="365197"/>
                  </a:lnTo>
                  <a:lnTo>
                    <a:pt x="2443500" y="368685"/>
                  </a:lnTo>
                  <a:lnTo>
                    <a:pt x="2436476" y="370777"/>
                  </a:lnTo>
                  <a:lnTo>
                    <a:pt x="2428874" y="371474"/>
                  </a:lnTo>
                  <a:close/>
                </a:path>
                <a:path w="2466975" h="371475">
                  <a:moveTo>
                    <a:pt x="2453851" y="361949"/>
                  </a:moveTo>
                  <a:lnTo>
                    <a:pt x="2432664" y="361949"/>
                  </a:lnTo>
                  <a:lnTo>
                    <a:pt x="2436309" y="361224"/>
                  </a:lnTo>
                  <a:lnTo>
                    <a:pt x="2443310" y="358324"/>
                  </a:lnTo>
                  <a:lnTo>
                    <a:pt x="2456655" y="340976"/>
                  </a:lnTo>
                  <a:lnTo>
                    <a:pt x="2456724" y="340809"/>
                  </a:lnTo>
                  <a:lnTo>
                    <a:pt x="2457449" y="337164"/>
                  </a:lnTo>
                  <a:lnTo>
                    <a:pt x="2457449" y="34310"/>
                  </a:lnTo>
                  <a:lnTo>
                    <a:pt x="2432664" y="9524"/>
                  </a:lnTo>
                  <a:lnTo>
                    <a:pt x="2453851" y="9524"/>
                  </a:lnTo>
                  <a:lnTo>
                    <a:pt x="2466974" y="333374"/>
                  </a:lnTo>
                  <a:lnTo>
                    <a:pt x="2466292" y="340809"/>
                  </a:lnTo>
                  <a:lnTo>
                    <a:pt x="2466277" y="340976"/>
                  </a:lnTo>
                  <a:lnTo>
                    <a:pt x="2464241" y="347810"/>
                  </a:lnTo>
                  <a:lnTo>
                    <a:pt x="2464184" y="348000"/>
                  </a:lnTo>
                  <a:lnTo>
                    <a:pt x="2460697" y="354447"/>
                  </a:lnTo>
                  <a:lnTo>
                    <a:pt x="2455815" y="360315"/>
                  </a:lnTo>
                  <a:lnTo>
                    <a:pt x="2453851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889650" y="4102100"/>
            <a:ext cx="1297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Git</a:t>
            </a:r>
            <a:r>
              <a:rPr sz="1200" spc="-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Version</a:t>
            </a:r>
            <a:r>
              <a:rPr sz="1200" spc="-1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Control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819899" y="4467224"/>
            <a:ext cx="2466975" cy="371475"/>
            <a:chOff x="6819899" y="4467224"/>
            <a:chExt cx="2466975" cy="371475"/>
          </a:xfrm>
        </p:grpSpPr>
        <p:sp>
          <p:nvSpPr>
            <p:cNvPr id="75" name="object 75"/>
            <p:cNvSpPr/>
            <p:nvPr/>
          </p:nvSpPr>
          <p:spPr>
            <a:xfrm>
              <a:off x="6819899" y="4467224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23474" y="2789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64184" y="23474"/>
                  </a:lnTo>
                  <a:lnTo>
                    <a:pt x="2466974" y="38099"/>
                  </a:lnTo>
                  <a:lnTo>
                    <a:pt x="2466974" y="333374"/>
                  </a:lnTo>
                  <a:lnTo>
                    <a:pt x="2443500" y="368685"/>
                  </a:lnTo>
                  <a:lnTo>
                    <a:pt x="2428874" y="3714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819899" y="4467224"/>
              <a:ext cx="2466975" cy="371475"/>
            </a:xfrm>
            <a:custGeom>
              <a:avLst/>
              <a:gdLst/>
              <a:ahLst/>
              <a:cxnLst/>
              <a:rect l="l" t="t" r="r" b="b"/>
              <a:pathLst>
                <a:path w="2466975" h="371475">
                  <a:moveTo>
                    <a:pt x="2428874" y="371474"/>
                  </a:moveTo>
                  <a:lnTo>
                    <a:pt x="38099" y="371474"/>
                  </a:lnTo>
                  <a:lnTo>
                    <a:pt x="30498" y="370777"/>
                  </a:lnTo>
                  <a:lnTo>
                    <a:pt x="697" y="340976"/>
                  </a:lnTo>
                  <a:lnTo>
                    <a:pt x="0" y="333374"/>
                  </a:lnTo>
                  <a:lnTo>
                    <a:pt x="0" y="38099"/>
                  </a:lnTo>
                  <a:lnTo>
                    <a:pt x="682" y="30665"/>
                  </a:lnTo>
                  <a:lnTo>
                    <a:pt x="697" y="30498"/>
                  </a:lnTo>
                  <a:lnTo>
                    <a:pt x="30498" y="697"/>
                  </a:lnTo>
                  <a:lnTo>
                    <a:pt x="38099" y="0"/>
                  </a:lnTo>
                  <a:lnTo>
                    <a:pt x="2428874" y="0"/>
                  </a:lnTo>
                  <a:lnTo>
                    <a:pt x="2436476" y="697"/>
                  </a:lnTo>
                  <a:lnTo>
                    <a:pt x="2443500" y="2789"/>
                  </a:lnTo>
                  <a:lnTo>
                    <a:pt x="2449947" y="6277"/>
                  </a:lnTo>
                  <a:lnTo>
                    <a:pt x="2453851" y="9524"/>
                  </a:lnTo>
                  <a:lnTo>
                    <a:pt x="34310" y="9524"/>
                  </a:lnTo>
                  <a:lnTo>
                    <a:pt x="30665" y="10250"/>
                  </a:lnTo>
                  <a:lnTo>
                    <a:pt x="23663" y="13150"/>
                  </a:lnTo>
                  <a:lnTo>
                    <a:pt x="20573" y="15214"/>
                  </a:lnTo>
                  <a:lnTo>
                    <a:pt x="15214" y="20573"/>
                  </a:lnTo>
                  <a:lnTo>
                    <a:pt x="13277" y="23474"/>
                  </a:lnTo>
                  <a:lnTo>
                    <a:pt x="13150" y="23663"/>
                  </a:lnTo>
                  <a:lnTo>
                    <a:pt x="10319" y="30498"/>
                  </a:lnTo>
                  <a:lnTo>
                    <a:pt x="10250" y="30665"/>
                  </a:lnTo>
                  <a:lnTo>
                    <a:pt x="9524" y="34310"/>
                  </a:lnTo>
                  <a:lnTo>
                    <a:pt x="9524" y="337164"/>
                  </a:lnTo>
                  <a:lnTo>
                    <a:pt x="10250" y="340809"/>
                  </a:lnTo>
                  <a:lnTo>
                    <a:pt x="34310" y="361949"/>
                  </a:lnTo>
                  <a:lnTo>
                    <a:pt x="2453851" y="361949"/>
                  </a:lnTo>
                  <a:lnTo>
                    <a:pt x="2449947" y="365197"/>
                  </a:lnTo>
                  <a:lnTo>
                    <a:pt x="2443500" y="368685"/>
                  </a:lnTo>
                  <a:lnTo>
                    <a:pt x="2436476" y="370777"/>
                  </a:lnTo>
                  <a:lnTo>
                    <a:pt x="2428874" y="371474"/>
                  </a:lnTo>
                  <a:close/>
                </a:path>
                <a:path w="2466975" h="371475">
                  <a:moveTo>
                    <a:pt x="2453851" y="361949"/>
                  </a:moveTo>
                  <a:lnTo>
                    <a:pt x="2432664" y="361949"/>
                  </a:lnTo>
                  <a:lnTo>
                    <a:pt x="2436309" y="361224"/>
                  </a:lnTo>
                  <a:lnTo>
                    <a:pt x="2443310" y="358324"/>
                  </a:lnTo>
                  <a:lnTo>
                    <a:pt x="2446400" y="356259"/>
                  </a:lnTo>
                  <a:lnTo>
                    <a:pt x="2451759" y="350901"/>
                  </a:lnTo>
                  <a:lnTo>
                    <a:pt x="2453697" y="348000"/>
                  </a:lnTo>
                  <a:lnTo>
                    <a:pt x="2453824" y="347810"/>
                  </a:lnTo>
                  <a:lnTo>
                    <a:pt x="2456655" y="340976"/>
                  </a:lnTo>
                  <a:lnTo>
                    <a:pt x="2456724" y="340809"/>
                  </a:lnTo>
                  <a:lnTo>
                    <a:pt x="2457449" y="337164"/>
                  </a:lnTo>
                  <a:lnTo>
                    <a:pt x="2457449" y="34310"/>
                  </a:lnTo>
                  <a:lnTo>
                    <a:pt x="2432664" y="9524"/>
                  </a:lnTo>
                  <a:lnTo>
                    <a:pt x="2453851" y="9524"/>
                  </a:lnTo>
                  <a:lnTo>
                    <a:pt x="2466974" y="333374"/>
                  </a:lnTo>
                  <a:lnTo>
                    <a:pt x="2466292" y="340809"/>
                  </a:lnTo>
                  <a:lnTo>
                    <a:pt x="2466277" y="340976"/>
                  </a:lnTo>
                  <a:lnTo>
                    <a:pt x="2464241" y="347810"/>
                  </a:lnTo>
                  <a:lnTo>
                    <a:pt x="2464184" y="348000"/>
                  </a:lnTo>
                  <a:lnTo>
                    <a:pt x="2460697" y="354447"/>
                  </a:lnTo>
                  <a:lnTo>
                    <a:pt x="2455815" y="360315"/>
                  </a:lnTo>
                  <a:lnTo>
                    <a:pt x="2453851" y="36194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889650" y="4549775"/>
            <a:ext cx="2090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Database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7FAFB"/>
                </a:solidFill>
                <a:latin typeface="Segoe UI"/>
                <a:cs typeface="Segoe UI"/>
              </a:rPr>
              <a:t>Seeder</a:t>
            </a:r>
            <a:r>
              <a:rPr sz="1200" spc="-2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7FAFB"/>
                </a:solidFill>
                <a:latin typeface="Segoe UI"/>
                <a:cs typeface="Segoe UI"/>
              </a:rPr>
              <a:t>(DbInitializer)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058399" cy="7772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066924" y="2228848"/>
            <a:ext cx="5924550" cy="19050"/>
          </a:xfrm>
          <a:custGeom>
            <a:avLst/>
            <a:gdLst/>
            <a:ahLst/>
            <a:cxnLst/>
            <a:rect l="l" t="t" r="r" b="b"/>
            <a:pathLst>
              <a:path w="5924550" h="19050">
                <a:moveTo>
                  <a:pt x="5924549" y="19049"/>
                </a:moveTo>
                <a:lnTo>
                  <a:pt x="0" y="19049"/>
                </a:lnTo>
                <a:lnTo>
                  <a:pt x="0" y="0"/>
                </a:lnTo>
                <a:lnTo>
                  <a:pt x="5924549" y="0"/>
                </a:lnTo>
                <a:lnTo>
                  <a:pt x="592454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8925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100" dirty="0"/>
              <a:t> </a:t>
            </a:r>
            <a:r>
              <a:rPr dirty="0"/>
              <a:t>Features</a:t>
            </a:r>
            <a:r>
              <a:rPr spc="-95" dirty="0"/>
              <a:t> </a:t>
            </a:r>
            <a:r>
              <a:rPr dirty="0"/>
              <a:t>(The</a:t>
            </a:r>
            <a:r>
              <a:rPr spc="-90" dirty="0"/>
              <a:t> </a:t>
            </a:r>
            <a:r>
              <a:rPr dirty="0"/>
              <a:t>"Wow"</a:t>
            </a:r>
            <a:r>
              <a:rPr spc="-90" dirty="0"/>
              <a:t> </a:t>
            </a:r>
            <a:r>
              <a:rPr spc="-10" dirty="0"/>
              <a:t>Factor)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09599" y="2476498"/>
            <a:ext cx="4343400" cy="1114425"/>
            <a:chOff x="609599" y="2476498"/>
            <a:chExt cx="4343400" cy="1114425"/>
          </a:xfrm>
        </p:grpSpPr>
        <p:sp>
          <p:nvSpPr>
            <p:cNvPr id="6" name="object 6"/>
            <p:cNvSpPr/>
            <p:nvPr/>
          </p:nvSpPr>
          <p:spPr>
            <a:xfrm>
              <a:off x="609599" y="2476498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1038224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9541" y="12830"/>
                  </a:lnTo>
                  <a:lnTo>
                    <a:pt x="4337599" y="47039"/>
                  </a:lnTo>
                  <a:lnTo>
                    <a:pt x="4343399" y="76199"/>
                  </a:lnTo>
                  <a:lnTo>
                    <a:pt x="4343399" y="1038224"/>
                  </a:lnTo>
                  <a:lnTo>
                    <a:pt x="4330569" y="1080567"/>
                  </a:lnTo>
                  <a:lnTo>
                    <a:pt x="4296359" y="1108624"/>
                  </a:lnTo>
                  <a:lnTo>
                    <a:pt x="4267199" y="11144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599" y="2476499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76199"/>
                  </a:lnTo>
                  <a:lnTo>
                    <a:pt x="362" y="68693"/>
                  </a:lnTo>
                  <a:lnTo>
                    <a:pt x="17266" y="27882"/>
                  </a:lnTo>
                  <a:lnTo>
                    <a:pt x="54113" y="3262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4020" y="9524"/>
                  </a:lnTo>
                  <a:lnTo>
                    <a:pt x="71822" y="9524"/>
                  </a:lnTo>
                  <a:lnTo>
                    <a:pt x="67486" y="9952"/>
                  </a:lnTo>
                  <a:lnTo>
                    <a:pt x="32149" y="25957"/>
                  </a:lnTo>
                  <a:lnTo>
                    <a:pt x="11660" y="58898"/>
                  </a:lnTo>
                  <a:lnTo>
                    <a:pt x="9524" y="71822"/>
                  </a:lnTo>
                  <a:lnTo>
                    <a:pt x="9524" y="1042602"/>
                  </a:lnTo>
                  <a:lnTo>
                    <a:pt x="23194" y="1078907"/>
                  </a:lnTo>
                  <a:lnTo>
                    <a:pt x="54729" y="1101499"/>
                  </a:lnTo>
                  <a:lnTo>
                    <a:pt x="71822" y="1104899"/>
                  </a:lnTo>
                  <a:lnTo>
                    <a:pt x="4304019" y="1104899"/>
                  </a:lnTo>
                  <a:lnTo>
                    <a:pt x="4303156" y="1105416"/>
                  </a:lnTo>
                  <a:lnTo>
                    <a:pt x="4296359" y="1108624"/>
                  </a:lnTo>
                  <a:lnTo>
                    <a:pt x="4289286" y="1111162"/>
                  </a:lnTo>
                  <a:lnTo>
                    <a:pt x="4282068" y="1112974"/>
                  </a:lnTo>
                  <a:lnTo>
                    <a:pt x="4274706" y="1114062"/>
                  </a:lnTo>
                  <a:lnTo>
                    <a:pt x="4267199" y="1114424"/>
                  </a:lnTo>
                  <a:close/>
                </a:path>
                <a:path w="4343400" h="1114425">
                  <a:moveTo>
                    <a:pt x="4304019" y="1104899"/>
                  </a:moveTo>
                  <a:lnTo>
                    <a:pt x="4271577" y="1104899"/>
                  </a:lnTo>
                  <a:lnTo>
                    <a:pt x="4275913" y="1104472"/>
                  </a:lnTo>
                  <a:lnTo>
                    <a:pt x="4284500" y="1102764"/>
                  </a:lnTo>
                  <a:lnTo>
                    <a:pt x="4317441" y="1082275"/>
                  </a:lnTo>
                  <a:lnTo>
                    <a:pt x="4333447" y="1046938"/>
                  </a:lnTo>
                  <a:lnTo>
                    <a:pt x="4333874" y="1042602"/>
                  </a:lnTo>
                  <a:lnTo>
                    <a:pt x="4333874" y="71822"/>
                  </a:lnTo>
                  <a:lnTo>
                    <a:pt x="4320205" y="35517"/>
                  </a:lnTo>
                  <a:lnTo>
                    <a:pt x="4288357" y="12830"/>
                  </a:lnTo>
                  <a:lnTo>
                    <a:pt x="4271577" y="9524"/>
                  </a:lnTo>
                  <a:lnTo>
                    <a:pt x="4304020" y="9524"/>
                  </a:lnTo>
                  <a:lnTo>
                    <a:pt x="4334391" y="40243"/>
                  </a:lnTo>
                  <a:lnTo>
                    <a:pt x="4343399" y="76199"/>
                  </a:lnTo>
                  <a:lnTo>
                    <a:pt x="4343399" y="1038224"/>
                  </a:lnTo>
                  <a:lnTo>
                    <a:pt x="4330569" y="1080567"/>
                  </a:lnTo>
                  <a:lnTo>
                    <a:pt x="4309669" y="1101499"/>
                  </a:lnTo>
                  <a:lnTo>
                    <a:pt x="4304019" y="11048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9185" y="2557267"/>
            <a:ext cx="3922395" cy="795026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Workflow</a:t>
            </a:r>
            <a:r>
              <a:rPr sz="1300" b="1" spc="3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Engine</a:t>
            </a:r>
            <a:r>
              <a:rPr sz="1300" b="1" spc="3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400" spc="560" dirty="0">
                <a:solidFill>
                  <a:srgbClr val="F7FAFB"/>
                </a:solidFill>
                <a:latin typeface="Segoe UI Symbol"/>
                <a:cs typeface="Segoe UI Symbol"/>
              </a:rPr>
              <a:t>⚙</a:t>
            </a:r>
            <a:endParaRPr sz="1400" dirty="0">
              <a:latin typeface="Segoe UI Symbol"/>
              <a:cs typeface="Segoe UI Symbol"/>
            </a:endParaRPr>
          </a:p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Enforces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strict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status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transitions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(Applied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-&gt;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Under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Review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-</a:t>
            </a:r>
            <a:r>
              <a:rPr sz="1100" spc="-50" dirty="0">
                <a:solidFill>
                  <a:srgbClr val="F7FAFB"/>
                </a:solidFill>
                <a:latin typeface="Segoe UI"/>
                <a:cs typeface="Segoe UI"/>
              </a:rPr>
              <a:t>&gt; </a:t>
            </a:r>
            <a:r>
              <a:rPr sz="1100" spc="-10" dirty="0">
                <a:solidFill>
                  <a:srgbClr val="F7FAFB"/>
                </a:solidFill>
                <a:latin typeface="Segoe UI"/>
                <a:cs typeface="Segoe UI"/>
              </a:rPr>
              <a:t>Approved</a:t>
            </a:r>
            <a:r>
              <a:rPr lang="en-US" sz="1100" spc="-10" dirty="0">
                <a:solidFill>
                  <a:srgbClr val="F7FAFB"/>
                </a:solidFill>
                <a:latin typeface="Segoe UI"/>
                <a:cs typeface="Segoe UI"/>
              </a:rPr>
              <a:t>(Active)/Rejected - &gt; Closed</a:t>
            </a:r>
            <a:r>
              <a:rPr sz="1100" spc="-10" dirty="0">
                <a:solidFill>
                  <a:srgbClr val="F7FAFB"/>
                </a:solidFill>
                <a:latin typeface="Segoe UI"/>
                <a:cs typeface="Segoe UI"/>
              </a:rPr>
              <a:t>).</a:t>
            </a:r>
            <a:endParaRPr sz="1100" dirty="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05399" y="2476498"/>
            <a:ext cx="4343400" cy="1114425"/>
            <a:chOff x="5105399" y="2476498"/>
            <a:chExt cx="4343400" cy="1114425"/>
          </a:xfrm>
        </p:grpSpPr>
        <p:sp>
          <p:nvSpPr>
            <p:cNvPr id="10" name="object 10"/>
            <p:cNvSpPr/>
            <p:nvPr/>
          </p:nvSpPr>
          <p:spPr>
            <a:xfrm>
              <a:off x="5105399" y="2476498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1038224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9541" y="12830"/>
                  </a:lnTo>
                  <a:lnTo>
                    <a:pt x="4337599" y="47039"/>
                  </a:lnTo>
                  <a:lnTo>
                    <a:pt x="4343399" y="76199"/>
                  </a:lnTo>
                  <a:lnTo>
                    <a:pt x="4343399" y="1038224"/>
                  </a:lnTo>
                  <a:lnTo>
                    <a:pt x="4330569" y="1080567"/>
                  </a:lnTo>
                  <a:lnTo>
                    <a:pt x="4296359" y="1108624"/>
                  </a:lnTo>
                  <a:lnTo>
                    <a:pt x="4267199" y="11144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5400" y="2476499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76199"/>
                  </a:lnTo>
                  <a:lnTo>
                    <a:pt x="362" y="68693"/>
                  </a:lnTo>
                  <a:lnTo>
                    <a:pt x="17266" y="27882"/>
                  </a:lnTo>
                  <a:lnTo>
                    <a:pt x="54113" y="3262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4020" y="9524"/>
                  </a:lnTo>
                  <a:lnTo>
                    <a:pt x="71822" y="9524"/>
                  </a:lnTo>
                  <a:lnTo>
                    <a:pt x="67486" y="9952"/>
                  </a:lnTo>
                  <a:lnTo>
                    <a:pt x="32149" y="25957"/>
                  </a:lnTo>
                  <a:lnTo>
                    <a:pt x="11660" y="58898"/>
                  </a:lnTo>
                  <a:lnTo>
                    <a:pt x="9524" y="71822"/>
                  </a:lnTo>
                  <a:lnTo>
                    <a:pt x="9524" y="1042602"/>
                  </a:lnTo>
                  <a:lnTo>
                    <a:pt x="23194" y="1078907"/>
                  </a:lnTo>
                  <a:lnTo>
                    <a:pt x="54729" y="1101499"/>
                  </a:lnTo>
                  <a:lnTo>
                    <a:pt x="71822" y="1104899"/>
                  </a:lnTo>
                  <a:lnTo>
                    <a:pt x="4304019" y="1104899"/>
                  </a:lnTo>
                  <a:lnTo>
                    <a:pt x="4303156" y="1105416"/>
                  </a:lnTo>
                  <a:lnTo>
                    <a:pt x="4296359" y="1108624"/>
                  </a:lnTo>
                  <a:lnTo>
                    <a:pt x="4289286" y="1111162"/>
                  </a:lnTo>
                  <a:lnTo>
                    <a:pt x="4282068" y="1112974"/>
                  </a:lnTo>
                  <a:lnTo>
                    <a:pt x="4274706" y="1114062"/>
                  </a:lnTo>
                  <a:lnTo>
                    <a:pt x="4267199" y="1114424"/>
                  </a:lnTo>
                  <a:close/>
                </a:path>
                <a:path w="4343400" h="1114425">
                  <a:moveTo>
                    <a:pt x="4304019" y="1104899"/>
                  </a:moveTo>
                  <a:lnTo>
                    <a:pt x="4271577" y="1104899"/>
                  </a:lnTo>
                  <a:lnTo>
                    <a:pt x="4275913" y="1104472"/>
                  </a:lnTo>
                  <a:lnTo>
                    <a:pt x="4284500" y="1102764"/>
                  </a:lnTo>
                  <a:lnTo>
                    <a:pt x="4317441" y="1082275"/>
                  </a:lnTo>
                  <a:lnTo>
                    <a:pt x="4333447" y="1046938"/>
                  </a:lnTo>
                  <a:lnTo>
                    <a:pt x="4333874" y="1042602"/>
                  </a:lnTo>
                  <a:lnTo>
                    <a:pt x="4333874" y="71822"/>
                  </a:lnTo>
                  <a:lnTo>
                    <a:pt x="4320205" y="35517"/>
                  </a:lnTo>
                  <a:lnTo>
                    <a:pt x="4288357" y="12830"/>
                  </a:lnTo>
                  <a:lnTo>
                    <a:pt x="4271577" y="9524"/>
                  </a:lnTo>
                  <a:lnTo>
                    <a:pt x="4304020" y="9524"/>
                  </a:lnTo>
                  <a:lnTo>
                    <a:pt x="4334391" y="40243"/>
                  </a:lnTo>
                  <a:lnTo>
                    <a:pt x="4343399" y="76199"/>
                  </a:lnTo>
                  <a:lnTo>
                    <a:pt x="4343399" y="1038224"/>
                  </a:lnTo>
                  <a:lnTo>
                    <a:pt x="4330569" y="1080567"/>
                  </a:lnTo>
                  <a:lnTo>
                    <a:pt x="4309669" y="1101499"/>
                  </a:lnTo>
                  <a:lnTo>
                    <a:pt x="4304019" y="11048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84985" y="2556018"/>
            <a:ext cx="3444875" cy="82931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300" b="1" spc="-10" dirty="0">
                <a:solidFill>
                  <a:srgbClr val="F7FAFB"/>
                </a:solidFill>
                <a:latin typeface="Segoe UI"/>
                <a:cs typeface="Segoe UI"/>
              </a:rPr>
              <a:t>Maker-</a:t>
            </a: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Checker</a:t>
            </a:r>
            <a:r>
              <a:rPr sz="1300" b="1" spc="6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Principle</a:t>
            </a:r>
            <a:r>
              <a:rPr sz="1300" b="1" spc="7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450" spc="905" dirty="0">
                <a:solidFill>
                  <a:srgbClr val="F7FAFB"/>
                </a:solidFill>
                <a:latin typeface="Arial MT"/>
                <a:cs typeface="Arial MT"/>
              </a:rPr>
              <a:t>🛡</a:t>
            </a:r>
            <a:endParaRPr sz="1450">
              <a:latin typeface="Arial MT"/>
              <a:cs typeface="Arial MT"/>
            </a:endParaRPr>
          </a:p>
          <a:p>
            <a:pPr marL="12700" marR="5080">
              <a:lnSpc>
                <a:spcPct val="142000"/>
              </a:lnSpc>
              <a:spcBef>
                <a:spcPts val="85"/>
              </a:spcBef>
            </a:pP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2-level</a:t>
            </a:r>
            <a:r>
              <a:rPr sz="1100" spc="9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approval</a:t>
            </a:r>
            <a:r>
              <a:rPr sz="1100" spc="9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process:</a:t>
            </a:r>
            <a:r>
              <a:rPr sz="1100" spc="9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Verifier</a:t>
            </a:r>
            <a:r>
              <a:rPr sz="1100" spc="9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(Officer</a:t>
            </a:r>
            <a:r>
              <a:rPr sz="1100" spc="9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1)</a:t>
            </a:r>
            <a:r>
              <a:rPr sz="1100" spc="9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cannot</a:t>
            </a:r>
            <a:r>
              <a:rPr sz="1100" spc="9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spc="-25" dirty="0">
                <a:solidFill>
                  <a:srgbClr val="F7FAFB"/>
                </a:solidFill>
                <a:latin typeface="Segoe UI"/>
                <a:cs typeface="Segoe UI"/>
              </a:rPr>
              <a:t>be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Approver</a:t>
            </a:r>
            <a:r>
              <a:rPr sz="1100" spc="1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(Officer</a:t>
            </a:r>
            <a:r>
              <a:rPr sz="1100" spc="12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spc="-25" dirty="0">
                <a:solidFill>
                  <a:srgbClr val="F7FAFB"/>
                </a:solidFill>
                <a:latin typeface="Segoe UI"/>
                <a:cs typeface="Segoe UI"/>
              </a:rPr>
              <a:t>2).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9599" y="3743323"/>
            <a:ext cx="4343400" cy="1114425"/>
            <a:chOff x="609599" y="3743323"/>
            <a:chExt cx="4343400" cy="1114425"/>
          </a:xfrm>
        </p:grpSpPr>
        <p:sp>
          <p:nvSpPr>
            <p:cNvPr id="14" name="object 14"/>
            <p:cNvSpPr/>
            <p:nvPr/>
          </p:nvSpPr>
          <p:spPr>
            <a:xfrm>
              <a:off x="609599" y="3743323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1038224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9541" y="12830"/>
                  </a:lnTo>
                  <a:lnTo>
                    <a:pt x="4337599" y="47039"/>
                  </a:lnTo>
                  <a:lnTo>
                    <a:pt x="4343399" y="76199"/>
                  </a:lnTo>
                  <a:lnTo>
                    <a:pt x="4343399" y="1038224"/>
                  </a:lnTo>
                  <a:lnTo>
                    <a:pt x="4330569" y="1080567"/>
                  </a:lnTo>
                  <a:lnTo>
                    <a:pt x="4296359" y="1108624"/>
                  </a:lnTo>
                  <a:lnTo>
                    <a:pt x="4267199" y="11144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9599" y="3743324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76199"/>
                  </a:lnTo>
                  <a:lnTo>
                    <a:pt x="362" y="68693"/>
                  </a:lnTo>
                  <a:lnTo>
                    <a:pt x="17266" y="27882"/>
                  </a:lnTo>
                  <a:lnTo>
                    <a:pt x="54113" y="3262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4020" y="9524"/>
                  </a:lnTo>
                  <a:lnTo>
                    <a:pt x="71822" y="9524"/>
                  </a:lnTo>
                  <a:lnTo>
                    <a:pt x="67486" y="9952"/>
                  </a:lnTo>
                  <a:lnTo>
                    <a:pt x="32149" y="25957"/>
                  </a:lnTo>
                  <a:lnTo>
                    <a:pt x="11660" y="58898"/>
                  </a:lnTo>
                  <a:lnTo>
                    <a:pt x="9524" y="71822"/>
                  </a:lnTo>
                  <a:lnTo>
                    <a:pt x="9524" y="1042602"/>
                  </a:lnTo>
                  <a:lnTo>
                    <a:pt x="9833" y="1045731"/>
                  </a:lnTo>
                  <a:lnTo>
                    <a:pt x="9952" y="1046938"/>
                  </a:lnTo>
                  <a:lnTo>
                    <a:pt x="25957" y="1082275"/>
                  </a:lnTo>
                  <a:lnTo>
                    <a:pt x="58898" y="1102764"/>
                  </a:lnTo>
                  <a:lnTo>
                    <a:pt x="71822" y="1104899"/>
                  </a:lnTo>
                  <a:lnTo>
                    <a:pt x="4304019" y="1104899"/>
                  </a:lnTo>
                  <a:lnTo>
                    <a:pt x="4303156" y="1105416"/>
                  </a:lnTo>
                  <a:lnTo>
                    <a:pt x="4296359" y="1108624"/>
                  </a:lnTo>
                  <a:lnTo>
                    <a:pt x="4289286" y="1111162"/>
                  </a:lnTo>
                  <a:lnTo>
                    <a:pt x="4282068" y="1112974"/>
                  </a:lnTo>
                  <a:lnTo>
                    <a:pt x="4274706" y="1114062"/>
                  </a:lnTo>
                  <a:lnTo>
                    <a:pt x="4267199" y="1114424"/>
                  </a:lnTo>
                  <a:close/>
                </a:path>
                <a:path w="4343400" h="1114425">
                  <a:moveTo>
                    <a:pt x="4304019" y="1104899"/>
                  </a:moveTo>
                  <a:lnTo>
                    <a:pt x="4271577" y="1104899"/>
                  </a:lnTo>
                  <a:lnTo>
                    <a:pt x="4275913" y="1104472"/>
                  </a:lnTo>
                  <a:lnTo>
                    <a:pt x="4284500" y="1102764"/>
                  </a:lnTo>
                  <a:lnTo>
                    <a:pt x="4317441" y="1082275"/>
                  </a:lnTo>
                  <a:lnTo>
                    <a:pt x="4333447" y="1046938"/>
                  </a:lnTo>
                  <a:lnTo>
                    <a:pt x="4333874" y="1042602"/>
                  </a:lnTo>
                  <a:lnTo>
                    <a:pt x="4333874" y="71822"/>
                  </a:lnTo>
                  <a:lnTo>
                    <a:pt x="4320205" y="35517"/>
                  </a:lnTo>
                  <a:lnTo>
                    <a:pt x="4288357" y="12830"/>
                  </a:lnTo>
                  <a:lnTo>
                    <a:pt x="4271577" y="9524"/>
                  </a:lnTo>
                  <a:lnTo>
                    <a:pt x="4304020" y="9524"/>
                  </a:lnTo>
                  <a:lnTo>
                    <a:pt x="4334391" y="40243"/>
                  </a:lnTo>
                  <a:lnTo>
                    <a:pt x="4343399" y="76199"/>
                  </a:lnTo>
                  <a:lnTo>
                    <a:pt x="4343399" y="1038224"/>
                  </a:lnTo>
                  <a:lnTo>
                    <a:pt x="4330569" y="1080567"/>
                  </a:lnTo>
                  <a:lnTo>
                    <a:pt x="4309669" y="1101499"/>
                  </a:lnTo>
                  <a:lnTo>
                    <a:pt x="4304019" y="11048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89185" y="3825238"/>
            <a:ext cx="3339465" cy="817244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Smart</a:t>
            </a:r>
            <a:r>
              <a:rPr sz="1300" b="1" spc="5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EMI</a:t>
            </a:r>
            <a:r>
              <a:rPr sz="1300" b="1" spc="6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Engine</a:t>
            </a:r>
            <a:r>
              <a:rPr sz="1300" b="1" spc="6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400" spc="955" dirty="0">
                <a:solidFill>
                  <a:srgbClr val="F7FAFB"/>
                </a:solidFill>
                <a:latin typeface="Arial MT"/>
                <a:cs typeface="Arial MT"/>
              </a:rPr>
              <a:t>💸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36400"/>
              </a:lnSpc>
              <a:spcBef>
                <a:spcPts val="165"/>
              </a:spcBef>
            </a:pP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Auto-calculates</a:t>
            </a:r>
            <a:r>
              <a:rPr sz="1100" spc="16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amortization</a:t>
            </a:r>
            <a:r>
              <a:rPr sz="1100" spc="16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schedules</a:t>
            </a:r>
            <a:r>
              <a:rPr sz="1100" spc="16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100" spc="16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F7FAFB"/>
                </a:solidFill>
                <a:latin typeface="Segoe UI"/>
                <a:cs typeface="Segoe UI"/>
              </a:rPr>
              <a:t>handles foreclosures.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05399" y="3743323"/>
            <a:ext cx="4343400" cy="1114425"/>
            <a:chOff x="5105399" y="3743323"/>
            <a:chExt cx="4343400" cy="1114425"/>
          </a:xfrm>
        </p:grpSpPr>
        <p:sp>
          <p:nvSpPr>
            <p:cNvPr id="18" name="object 18"/>
            <p:cNvSpPr/>
            <p:nvPr/>
          </p:nvSpPr>
          <p:spPr>
            <a:xfrm>
              <a:off x="5105399" y="3743323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1038224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9541" y="12830"/>
                  </a:lnTo>
                  <a:lnTo>
                    <a:pt x="4337599" y="47039"/>
                  </a:lnTo>
                  <a:lnTo>
                    <a:pt x="4343399" y="76199"/>
                  </a:lnTo>
                  <a:lnTo>
                    <a:pt x="4343399" y="1038224"/>
                  </a:lnTo>
                  <a:lnTo>
                    <a:pt x="4330569" y="1080567"/>
                  </a:lnTo>
                  <a:lnTo>
                    <a:pt x="4296359" y="1108624"/>
                  </a:lnTo>
                  <a:lnTo>
                    <a:pt x="4267199" y="11144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05400" y="3743324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76199"/>
                  </a:lnTo>
                  <a:lnTo>
                    <a:pt x="362" y="68693"/>
                  </a:lnTo>
                  <a:lnTo>
                    <a:pt x="17266" y="27882"/>
                  </a:lnTo>
                  <a:lnTo>
                    <a:pt x="54113" y="3262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4020" y="9524"/>
                  </a:lnTo>
                  <a:lnTo>
                    <a:pt x="71822" y="9524"/>
                  </a:lnTo>
                  <a:lnTo>
                    <a:pt x="67486" y="9952"/>
                  </a:lnTo>
                  <a:lnTo>
                    <a:pt x="32149" y="25957"/>
                  </a:lnTo>
                  <a:lnTo>
                    <a:pt x="11660" y="58898"/>
                  </a:lnTo>
                  <a:lnTo>
                    <a:pt x="9524" y="71822"/>
                  </a:lnTo>
                  <a:lnTo>
                    <a:pt x="9524" y="1042602"/>
                  </a:lnTo>
                  <a:lnTo>
                    <a:pt x="9833" y="1045731"/>
                  </a:lnTo>
                  <a:lnTo>
                    <a:pt x="9952" y="1046938"/>
                  </a:lnTo>
                  <a:lnTo>
                    <a:pt x="25957" y="1082275"/>
                  </a:lnTo>
                  <a:lnTo>
                    <a:pt x="58898" y="1102764"/>
                  </a:lnTo>
                  <a:lnTo>
                    <a:pt x="71822" y="1104899"/>
                  </a:lnTo>
                  <a:lnTo>
                    <a:pt x="4304019" y="1104899"/>
                  </a:lnTo>
                  <a:lnTo>
                    <a:pt x="4303156" y="1105416"/>
                  </a:lnTo>
                  <a:lnTo>
                    <a:pt x="4296359" y="1108624"/>
                  </a:lnTo>
                  <a:lnTo>
                    <a:pt x="4289286" y="1111162"/>
                  </a:lnTo>
                  <a:lnTo>
                    <a:pt x="4282068" y="1112974"/>
                  </a:lnTo>
                  <a:lnTo>
                    <a:pt x="4274706" y="1114062"/>
                  </a:lnTo>
                  <a:lnTo>
                    <a:pt x="4267199" y="1114424"/>
                  </a:lnTo>
                  <a:close/>
                </a:path>
                <a:path w="4343400" h="1114425">
                  <a:moveTo>
                    <a:pt x="4304019" y="1104899"/>
                  </a:moveTo>
                  <a:lnTo>
                    <a:pt x="4271577" y="1104899"/>
                  </a:lnTo>
                  <a:lnTo>
                    <a:pt x="4275913" y="1104472"/>
                  </a:lnTo>
                  <a:lnTo>
                    <a:pt x="4284500" y="1102764"/>
                  </a:lnTo>
                  <a:lnTo>
                    <a:pt x="4317441" y="1082275"/>
                  </a:lnTo>
                  <a:lnTo>
                    <a:pt x="4333447" y="1046938"/>
                  </a:lnTo>
                  <a:lnTo>
                    <a:pt x="4333874" y="1042602"/>
                  </a:lnTo>
                  <a:lnTo>
                    <a:pt x="4333874" y="71822"/>
                  </a:lnTo>
                  <a:lnTo>
                    <a:pt x="4320205" y="35517"/>
                  </a:lnTo>
                  <a:lnTo>
                    <a:pt x="4288357" y="12830"/>
                  </a:lnTo>
                  <a:lnTo>
                    <a:pt x="4271577" y="9524"/>
                  </a:lnTo>
                  <a:lnTo>
                    <a:pt x="4304020" y="9524"/>
                  </a:lnTo>
                  <a:lnTo>
                    <a:pt x="4334391" y="40243"/>
                  </a:lnTo>
                  <a:lnTo>
                    <a:pt x="4343399" y="76199"/>
                  </a:lnTo>
                  <a:lnTo>
                    <a:pt x="4343399" y="1038224"/>
                  </a:lnTo>
                  <a:lnTo>
                    <a:pt x="4330569" y="1080567"/>
                  </a:lnTo>
                  <a:lnTo>
                    <a:pt x="4309669" y="1101499"/>
                  </a:lnTo>
                  <a:lnTo>
                    <a:pt x="4304019" y="11048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84985" y="3940165"/>
            <a:ext cx="3882390" cy="58801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Financial</a:t>
            </a:r>
            <a:r>
              <a:rPr sz="1300" b="1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b="1" spc="-10" dirty="0">
                <a:solidFill>
                  <a:srgbClr val="F7FAFB"/>
                </a:solidFill>
                <a:latin typeface="Segoe UI"/>
                <a:cs typeface="Segoe UI"/>
              </a:rPr>
              <a:t>Tools</a:t>
            </a:r>
            <a:r>
              <a:rPr sz="1300" b="1" spc="-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400" spc="955" dirty="0">
                <a:solidFill>
                  <a:srgbClr val="F7FAFB"/>
                </a:solidFill>
                <a:latin typeface="Arial MT"/>
                <a:cs typeface="Arial MT"/>
              </a:rPr>
              <a:t>🧮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Integrated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EMI</a:t>
            </a:r>
            <a:r>
              <a:rPr sz="1100" spc="1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100" spc="1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Foreclosure</a:t>
            </a:r>
            <a:r>
              <a:rPr sz="1100" spc="1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Calculators</a:t>
            </a:r>
            <a:r>
              <a:rPr sz="1100" spc="1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for</a:t>
            </a:r>
            <a:r>
              <a:rPr sz="1100" spc="1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F7FAFB"/>
                </a:solidFill>
                <a:latin typeface="Segoe UI"/>
                <a:cs typeface="Segoe UI"/>
              </a:rPr>
              <a:t>transparency.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9599" y="5010148"/>
            <a:ext cx="4343400" cy="1114425"/>
            <a:chOff x="609599" y="5010148"/>
            <a:chExt cx="4343400" cy="1114425"/>
          </a:xfrm>
        </p:grpSpPr>
        <p:sp>
          <p:nvSpPr>
            <p:cNvPr id="22" name="object 22"/>
            <p:cNvSpPr/>
            <p:nvPr/>
          </p:nvSpPr>
          <p:spPr>
            <a:xfrm>
              <a:off x="609599" y="5010148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1038224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9541" y="12830"/>
                  </a:lnTo>
                  <a:lnTo>
                    <a:pt x="4337599" y="47039"/>
                  </a:lnTo>
                  <a:lnTo>
                    <a:pt x="4343399" y="76199"/>
                  </a:lnTo>
                  <a:lnTo>
                    <a:pt x="4343399" y="1038224"/>
                  </a:lnTo>
                  <a:lnTo>
                    <a:pt x="4330569" y="1080567"/>
                  </a:lnTo>
                  <a:lnTo>
                    <a:pt x="4296359" y="1108624"/>
                  </a:lnTo>
                  <a:lnTo>
                    <a:pt x="4267199" y="11144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9599" y="5010149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1038224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4020" y="9524"/>
                  </a:lnTo>
                  <a:lnTo>
                    <a:pt x="71822" y="9524"/>
                  </a:lnTo>
                  <a:lnTo>
                    <a:pt x="67486" y="9952"/>
                  </a:lnTo>
                  <a:lnTo>
                    <a:pt x="32149" y="25957"/>
                  </a:lnTo>
                  <a:lnTo>
                    <a:pt x="11660" y="58898"/>
                  </a:lnTo>
                  <a:lnTo>
                    <a:pt x="9524" y="71822"/>
                  </a:lnTo>
                  <a:lnTo>
                    <a:pt x="9524" y="1042602"/>
                  </a:lnTo>
                  <a:lnTo>
                    <a:pt x="9833" y="1045731"/>
                  </a:lnTo>
                  <a:lnTo>
                    <a:pt x="9952" y="1046938"/>
                  </a:lnTo>
                  <a:lnTo>
                    <a:pt x="25957" y="1082275"/>
                  </a:lnTo>
                  <a:lnTo>
                    <a:pt x="58898" y="1102764"/>
                  </a:lnTo>
                  <a:lnTo>
                    <a:pt x="71822" y="1104899"/>
                  </a:lnTo>
                  <a:lnTo>
                    <a:pt x="4304019" y="1104899"/>
                  </a:lnTo>
                  <a:lnTo>
                    <a:pt x="4303156" y="1105416"/>
                  </a:lnTo>
                  <a:lnTo>
                    <a:pt x="4296359" y="1108624"/>
                  </a:lnTo>
                  <a:lnTo>
                    <a:pt x="4289286" y="1111162"/>
                  </a:lnTo>
                  <a:lnTo>
                    <a:pt x="4282068" y="1112974"/>
                  </a:lnTo>
                  <a:lnTo>
                    <a:pt x="4274706" y="1114062"/>
                  </a:lnTo>
                  <a:lnTo>
                    <a:pt x="4267199" y="1114424"/>
                  </a:lnTo>
                  <a:close/>
                </a:path>
                <a:path w="4343400" h="1114425">
                  <a:moveTo>
                    <a:pt x="4304019" y="1104899"/>
                  </a:moveTo>
                  <a:lnTo>
                    <a:pt x="4271577" y="1104899"/>
                  </a:lnTo>
                  <a:lnTo>
                    <a:pt x="4275913" y="1104472"/>
                  </a:lnTo>
                  <a:lnTo>
                    <a:pt x="4284500" y="1102764"/>
                  </a:lnTo>
                  <a:lnTo>
                    <a:pt x="4317441" y="1082275"/>
                  </a:lnTo>
                  <a:lnTo>
                    <a:pt x="4333447" y="1046938"/>
                  </a:lnTo>
                  <a:lnTo>
                    <a:pt x="4333874" y="1042602"/>
                  </a:lnTo>
                  <a:lnTo>
                    <a:pt x="4333874" y="71822"/>
                  </a:lnTo>
                  <a:lnTo>
                    <a:pt x="4320205" y="35517"/>
                  </a:lnTo>
                  <a:lnTo>
                    <a:pt x="4288357" y="12830"/>
                  </a:lnTo>
                  <a:lnTo>
                    <a:pt x="4271577" y="9524"/>
                  </a:lnTo>
                  <a:lnTo>
                    <a:pt x="4304020" y="9524"/>
                  </a:lnTo>
                  <a:lnTo>
                    <a:pt x="4334391" y="40243"/>
                  </a:lnTo>
                  <a:lnTo>
                    <a:pt x="4343399" y="1038224"/>
                  </a:lnTo>
                  <a:lnTo>
                    <a:pt x="4343037" y="1045731"/>
                  </a:lnTo>
                  <a:lnTo>
                    <a:pt x="4326132" y="1086542"/>
                  </a:lnTo>
                  <a:lnTo>
                    <a:pt x="4309669" y="1101499"/>
                  </a:lnTo>
                  <a:lnTo>
                    <a:pt x="4304019" y="11048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89185" y="5109965"/>
            <a:ext cx="3691254" cy="7994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Moratorium</a:t>
            </a:r>
            <a:r>
              <a:rPr sz="1300" b="1" spc="7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Support</a:t>
            </a:r>
            <a:r>
              <a:rPr sz="1300" b="1" spc="8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spc="1055" dirty="0">
                <a:solidFill>
                  <a:srgbClr val="F7FAFB"/>
                </a:solidFill>
                <a:latin typeface="Arial MT"/>
                <a:cs typeface="Arial MT"/>
              </a:rPr>
              <a:t>🎓</a:t>
            </a:r>
            <a:endParaRPr sz="1300">
              <a:latin typeface="Arial MT"/>
              <a:cs typeface="Arial MT"/>
            </a:endParaRPr>
          </a:p>
          <a:p>
            <a:pPr marL="12700" marR="5080">
              <a:lnSpc>
                <a:spcPct val="136400"/>
              </a:lnSpc>
              <a:spcBef>
                <a:spcPts val="180"/>
              </a:spcBef>
            </a:pP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Education</a:t>
            </a:r>
            <a:r>
              <a:rPr sz="1100" spc="10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Loan: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Repayment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holiday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during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course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+</a:t>
            </a:r>
            <a:r>
              <a:rPr sz="1100" spc="10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6-</a:t>
            </a:r>
            <a:r>
              <a:rPr sz="1100" spc="-25" dirty="0">
                <a:solidFill>
                  <a:srgbClr val="F7FAFB"/>
                </a:solidFill>
                <a:latin typeface="Segoe UI"/>
                <a:cs typeface="Segoe UI"/>
              </a:rPr>
              <a:t>12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months</a:t>
            </a:r>
            <a:r>
              <a:rPr sz="1100" spc="11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F7FAFB"/>
                </a:solidFill>
                <a:latin typeface="Segoe UI"/>
                <a:cs typeface="Segoe UI"/>
              </a:rPr>
              <a:t>buffer.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05399" y="5010148"/>
            <a:ext cx="4343400" cy="1114425"/>
            <a:chOff x="5105399" y="5010148"/>
            <a:chExt cx="4343400" cy="1114425"/>
          </a:xfrm>
        </p:grpSpPr>
        <p:sp>
          <p:nvSpPr>
            <p:cNvPr id="26" name="object 26"/>
            <p:cNvSpPr/>
            <p:nvPr/>
          </p:nvSpPr>
          <p:spPr>
            <a:xfrm>
              <a:off x="5105399" y="5010148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1038224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9541" y="12830"/>
                  </a:lnTo>
                  <a:lnTo>
                    <a:pt x="4337599" y="47039"/>
                  </a:lnTo>
                  <a:lnTo>
                    <a:pt x="4343399" y="76199"/>
                  </a:lnTo>
                  <a:lnTo>
                    <a:pt x="4343399" y="1038224"/>
                  </a:lnTo>
                  <a:lnTo>
                    <a:pt x="4330569" y="1080567"/>
                  </a:lnTo>
                  <a:lnTo>
                    <a:pt x="4296359" y="1108624"/>
                  </a:lnTo>
                  <a:lnTo>
                    <a:pt x="4267199" y="11144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05400" y="5010149"/>
              <a:ext cx="4343400" cy="1114425"/>
            </a:xfrm>
            <a:custGeom>
              <a:avLst/>
              <a:gdLst/>
              <a:ahLst/>
              <a:cxnLst/>
              <a:rect l="l" t="t" r="r" b="b"/>
              <a:pathLst>
                <a:path w="4343400" h="1114425">
                  <a:moveTo>
                    <a:pt x="4267199" y="1114424"/>
                  </a:moveTo>
                  <a:lnTo>
                    <a:pt x="76199" y="1114424"/>
                  </a:lnTo>
                  <a:lnTo>
                    <a:pt x="68693" y="1114062"/>
                  </a:lnTo>
                  <a:lnTo>
                    <a:pt x="27882" y="1097157"/>
                  </a:lnTo>
                  <a:lnTo>
                    <a:pt x="3262" y="1060311"/>
                  </a:lnTo>
                  <a:lnTo>
                    <a:pt x="0" y="1038224"/>
                  </a:lnTo>
                  <a:lnTo>
                    <a:pt x="0" y="76199"/>
                  </a:lnTo>
                  <a:lnTo>
                    <a:pt x="12830" y="33857"/>
                  </a:lnTo>
                  <a:lnTo>
                    <a:pt x="47039" y="5800"/>
                  </a:lnTo>
                  <a:lnTo>
                    <a:pt x="76199" y="0"/>
                  </a:lnTo>
                  <a:lnTo>
                    <a:pt x="4267199" y="0"/>
                  </a:lnTo>
                  <a:lnTo>
                    <a:pt x="4304020" y="9524"/>
                  </a:lnTo>
                  <a:lnTo>
                    <a:pt x="71822" y="9524"/>
                  </a:lnTo>
                  <a:lnTo>
                    <a:pt x="67486" y="9952"/>
                  </a:lnTo>
                  <a:lnTo>
                    <a:pt x="32149" y="25957"/>
                  </a:lnTo>
                  <a:lnTo>
                    <a:pt x="11660" y="58898"/>
                  </a:lnTo>
                  <a:lnTo>
                    <a:pt x="9524" y="71822"/>
                  </a:lnTo>
                  <a:lnTo>
                    <a:pt x="9524" y="1042602"/>
                  </a:lnTo>
                  <a:lnTo>
                    <a:pt x="9833" y="1045731"/>
                  </a:lnTo>
                  <a:lnTo>
                    <a:pt x="9952" y="1046938"/>
                  </a:lnTo>
                  <a:lnTo>
                    <a:pt x="25957" y="1082275"/>
                  </a:lnTo>
                  <a:lnTo>
                    <a:pt x="58898" y="1102764"/>
                  </a:lnTo>
                  <a:lnTo>
                    <a:pt x="71822" y="1104899"/>
                  </a:lnTo>
                  <a:lnTo>
                    <a:pt x="4304019" y="1104899"/>
                  </a:lnTo>
                  <a:lnTo>
                    <a:pt x="4303156" y="1105416"/>
                  </a:lnTo>
                  <a:lnTo>
                    <a:pt x="4296359" y="1108624"/>
                  </a:lnTo>
                  <a:lnTo>
                    <a:pt x="4289286" y="1111162"/>
                  </a:lnTo>
                  <a:lnTo>
                    <a:pt x="4282068" y="1112974"/>
                  </a:lnTo>
                  <a:lnTo>
                    <a:pt x="4274706" y="1114062"/>
                  </a:lnTo>
                  <a:lnTo>
                    <a:pt x="4267199" y="1114424"/>
                  </a:lnTo>
                  <a:close/>
                </a:path>
                <a:path w="4343400" h="1114425">
                  <a:moveTo>
                    <a:pt x="4304019" y="1104899"/>
                  </a:moveTo>
                  <a:lnTo>
                    <a:pt x="4271577" y="1104899"/>
                  </a:lnTo>
                  <a:lnTo>
                    <a:pt x="4275913" y="1104472"/>
                  </a:lnTo>
                  <a:lnTo>
                    <a:pt x="4284500" y="1102764"/>
                  </a:lnTo>
                  <a:lnTo>
                    <a:pt x="4317441" y="1082275"/>
                  </a:lnTo>
                  <a:lnTo>
                    <a:pt x="4333447" y="1046938"/>
                  </a:lnTo>
                  <a:lnTo>
                    <a:pt x="4333874" y="1042602"/>
                  </a:lnTo>
                  <a:lnTo>
                    <a:pt x="4333874" y="71822"/>
                  </a:lnTo>
                  <a:lnTo>
                    <a:pt x="4333566" y="68693"/>
                  </a:lnTo>
                  <a:lnTo>
                    <a:pt x="4333447" y="67486"/>
                  </a:lnTo>
                  <a:lnTo>
                    <a:pt x="4317441" y="32149"/>
                  </a:lnTo>
                  <a:lnTo>
                    <a:pt x="4284500" y="11660"/>
                  </a:lnTo>
                  <a:lnTo>
                    <a:pt x="4271577" y="9524"/>
                  </a:lnTo>
                  <a:lnTo>
                    <a:pt x="4304020" y="9524"/>
                  </a:lnTo>
                  <a:lnTo>
                    <a:pt x="4334391" y="40243"/>
                  </a:lnTo>
                  <a:lnTo>
                    <a:pt x="4343399" y="1038224"/>
                  </a:lnTo>
                  <a:lnTo>
                    <a:pt x="4343037" y="1045731"/>
                  </a:lnTo>
                  <a:lnTo>
                    <a:pt x="4326132" y="1086542"/>
                  </a:lnTo>
                  <a:lnTo>
                    <a:pt x="4309669" y="1101499"/>
                  </a:lnTo>
                  <a:lnTo>
                    <a:pt x="4304019" y="110489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84985" y="5089772"/>
            <a:ext cx="3611879" cy="81978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Live</a:t>
            </a:r>
            <a:r>
              <a:rPr sz="1300" b="1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F7FAFB"/>
                </a:solidFill>
                <a:latin typeface="Segoe UI"/>
                <a:cs typeface="Segoe UI"/>
              </a:rPr>
              <a:t>Notifications</a:t>
            </a:r>
            <a:r>
              <a:rPr sz="1300" b="1" spc="4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450" spc="905" dirty="0">
                <a:solidFill>
                  <a:srgbClr val="F7FAFB"/>
                </a:solidFill>
                <a:latin typeface="Arial MT"/>
                <a:cs typeface="Arial MT"/>
              </a:rPr>
              <a:t>🔔</a:t>
            </a:r>
            <a:endParaRPr sz="1450">
              <a:latin typeface="Arial MT"/>
              <a:cs typeface="Arial MT"/>
            </a:endParaRPr>
          </a:p>
          <a:p>
            <a:pPr marL="12700" marR="5080">
              <a:lnSpc>
                <a:spcPct val="136400"/>
              </a:lnSpc>
              <a:spcBef>
                <a:spcPts val="155"/>
              </a:spcBef>
            </a:pP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Instant</a:t>
            </a:r>
            <a:r>
              <a:rPr sz="1100" spc="9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alerts</a:t>
            </a:r>
            <a:r>
              <a:rPr sz="1100" spc="9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for</a:t>
            </a:r>
            <a:r>
              <a:rPr sz="1100" spc="10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status</a:t>
            </a:r>
            <a:r>
              <a:rPr sz="1100" spc="9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changes,</a:t>
            </a:r>
            <a:r>
              <a:rPr sz="1100" spc="10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EMI</a:t>
            </a:r>
            <a:r>
              <a:rPr sz="1100" spc="9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payments,</a:t>
            </a:r>
            <a:r>
              <a:rPr sz="1100" spc="100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7FAFB"/>
                </a:solidFill>
                <a:latin typeface="Segoe UI"/>
                <a:cs typeface="Segoe UI"/>
              </a:rPr>
              <a:t>and</a:t>
            </a:r>
            <a:r>
              <a:rPr sz="1100" spc="95" dirty="0">
                <a:solidFill>
                  <a:srgbClr val="F7FAFB"/>
                </a:solidFill>
                <a:latin typeface="Segoe UI"/>
                <a:cs typeface="Segoe UI"/>
              </a:rPr>
              <a:t> </a:t>
            </a:r>
            <a:r>
              <a:rPr sz="1100" spc="-25" dirty="0">
                <a:solidFill>
                  <a:srgbClr val="F7FAFB"/>
                </a:solidFill>
                <a:latin typeface="Segoe UI"/>
                <a:cs typeface="Segoe UI"/>
              </a:rPr>
              <a:t>doc </a:t>
            </a:r>
            <a:r>
              <a:rPr sz="1100" spc="-10" dirty="0">
                <a:solidFill>
                  <a:srgbClr val="F7FAFB"/>
                </a:solidFill>
                <a:latin typeface="Segoe UI"/>
                <a:cs typeface="Segoe UI"/>
              </a:rPr>
              <a:t>uploads.</a:t>
            </a:r>
            <a:endParaRPr sz="11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058399" cy="7772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333749" y="2152648"/>
            <a:ext cx="3390900" cy="19050"/>
          </a:xfrm>
          <a:custGeom>
            <a:avLst/>
            <a:gdLst/>
            <a:ahLst/>
            <a:cxnLst/>
            <a:rect l="l" t="t" r="r" b="b"/>
            <a:pathLst>
              <a:path w="3390900" h="19050">
                <a:moveTo>
                  <a:pt x="3390899" y="19049"/>
                </a:moveTo>
                <a:lnTo>
                  <a:pt x="0" y="19049"/>
                </a:lnTo>
                <a:lnTo>
                  <a:pt x="0" y="0"/>
                </a:lnTo>
                <a:lnTo>
                  <a:pt x="3390899" y="0"/>
                </a:lnTo>
                <a:lnTo>
                  <a:pt x="33908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74601" y="1387475"/>
            <a:ext cx="6909196" cy="676467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75895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System Architecture</a:t>
            </a:r>
            <a:endParaRPr spc="-1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BC93F-73EA-EF4D-CB21-7605B0A0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14" y="2310609"/>
            <a:ext cx="9483969" cy="53228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24DE6BE-6C91-FDEF-AE8C-41658A0E2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5006A08-A182-919E-3DFE-2E601492BCE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058399" cy="77724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FA0DB9BD-B890-D6E3-D3B5-A6B17D772770}"/>
              </a:ext>
            </a:extLst>
          </p:cNvPr>
          <p:cNvSpPr/>
          <p:nvPr/>
        </p:nvSpPr>
        <p:spPr>
          <a:xfrm>
            <a:off x="3333749" y="2152648"/>
            <a:ext cx="3390900" cy="19050"/>
          </a:xfrm>
          <a:custGeom>
            <a:avLst/>
            <a:gdLst/>
            <a:ahLst/>
            <a:cxnLst/>
            <a:rect l="l" t="t" r="r" b="b"/>
            <a:pathLst>
              <a:path w="3390900" h="19050">
                <a:moveTo>
                  <a:pt x="3390899" y="19049"/>
                </a:moveTo>
                <a:lnTo>
                  <a:pt x="0" y="19049"/>
                </a:lnTo>
                <a:lnTo>
                  <a:pt x="0" y="0"/>
                </a:lnTo>
                <a:lnTo>
                  <a:pt x="3390899" y="0"/>
                </a:lnTo>
                <a:lnTo>
                  <a:pt x="33908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F83A38B-8F3D-C489-29ED-1776EF4BEA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4601" y="1387475"/>
            <a:ext cx="5150048" cy="676467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758950" algn="ctr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ER Diagram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BBE67-F417-8533-10B0-75F01180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53328"/>
            <a:ext cx="8458200" cy="54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5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2B8179E-1813-1194-8E28-BE4F8063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08B3252-E8D1-5347-A0FE-59201616FC6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058399" cy="77724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5BB5442-107B-BF19-07B4-C6DC20D54DF6}"/>
              </a:ext>
            </a:extLst>
          </p:cNvPr>
          <p:cNvSpPr/>
          <p:nvPr/>
        </p:nvSpPr>
        <p:spPr>
          <a:xfrm>
            <a:off x="3333749" y="2152648"/>
            <a:ext cx="3390900" cy="19050"/>
          </a:xfrm>
          <a:custGeom>
            <a:avLst/>
            <a:gdLst/>
            <a:ahLst/>
            <a:cxnLst/>
            <a:rect l="l" t="t" r="r" b="b"/>
            <a:pathLst>
              <a:path w="3390900" h="19050">
                <a:moveTo>
                  <a:pt x="3390899" y="19049"/>
                </a:moveTo>
                <a:lnTo>
                  <a:pt x="0" y="19049"/>
                </a:lnTo>
                <a:lnTo>
                  <a:pt x="0" y="0"/>
                </a:lnTo>
                <a:lnTo>
                  <a:pt x="3390899" y="0"/>
                </a:lnTo>
                <a:lnTo>
                  <a:pt x="3390899" y="19049"/>
                </a:lnTo>
                <a:close/>
              </a:path>
            </a:pathLst>
          </a:custGeom>
          <a:solidFill>
            <a:srgbClr val="37B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F6150EE-3A62-ED4A-1374-22ED882B6E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4601" y="1387475"/>
            <a:ext cx="6909196" cy="676467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75895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    Work Flow</a:t>
            </a:r>
            <a:endParaRPr spc="-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942C0A-3DC2-3237-5D72-B4128C2B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363858"/>
            <a:ext cx="9144000" cy="51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13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</TotalTime>
  <Words>719</Words>
  <Application>Microsoft Office PowerPoint</Application>
  <PresentationFormat>Custom</PresentationFormat>
  <Paragraphs>142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 MT</vt:lpstr>
      <vt:lpstr>Calibri</vt:lpstr>
      <vt:lpstr>Segoe UI</vt:lpstr>
      <vt:lpstr>Segoe UI Black</vt:lpstr>
      <vt:lpstr>Segoe UI Symbol</vt:lpstr>
      <vt:lpstr>Office Theme</vt:lpstr>
      <vt:lpstr>Problem Statement:  5. Loan Management System  LoanSphere</vt:lpstr>
      <vt:lpstr>Business Context</vt:lpstr>
      <vt:lpstr>Project Overview</vt:lpstr>
      <vt:lpstr>The Solution: LoanSphere</vt:lpstr>
      <vt:lpstr>Detailed Tech Stack &amp; Implementation</vt:lpstr>
      <vt:lpstr>Key Features (The "Wow" Factor)</vt:lpstr>
      <vt:lpstr>System Architecture</vt:lpstr>
      <vt:lpstr>ER Diagram</vt:lpstr>
      <vt:lpstr>       Work Flow</vt:lpstr>
      <vt:lpstr>       Work Flow</vt:lpstr>
      <vt:lpstr>       Work Flow</vt:lpstr>
      <vt:lpstr>       Work Flow</vt:lpstr>
      <vt:lpstr>       Testing</vt:lpstr>
      <vt:lpstr>      UI Screens</vt:lpstr>
      <vt:lpstr>      UI Screens</vt:lpstr>
      <vt:lpstr>      UI Screens</vt:lpstr>
      <vt:lpstr>      UI Screens</vt:lpstr>
      <vt:lpstr>      UI Screens</vt:lpstr>
      <vt:lpstr>      UI Screens</vt:lpstr>
      <vt:lpstr>      UI Screens</vt:lpstr>
      <vt:lpstr>      UI Screens</vt:lpstr>
      <vt:lpstr>      UI Screens</vt:lpstr>
      <vt:lpstr>      UI Screens</vt:lpstr>
      <vt:lpstr>      UI Screens</vt:lpstr>
      <vt:lpstr>      UI Screens</vt:lpstr>
      <vt:lpstr>      UI Screens</vt:lpstr>
      <vt:lpstr>     Swagger UI</vt:lpstr>
      <vt:lpstr>Results &amp; Achievements</vt:lpstr>
      <vt:lpstr>Conclusion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LoanSphere Presentation</dc:title>
  <dc:creator>adm</dc:creator>
  <cp:lastModifiedBy>Sharanya Velagandula</cp:lastModifiedBy>
  <cp:revision>2</cp:revision>
  <dcterms:created xsi:type="dcterms:W3CDTF">2026-01-06T15:54:37Z</dcterms:created>
  <dcterms:modified xsi:type="dcterms:W3CDTF">2026-01-07T00:31:49Z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2026-01-06T00:00:00Z</vt:filetime>
  </property>
  <property fmtid="{D5CDD505-2E9C-101B-9397-08002B2CF9AE}" pid="3" name="Creator">
    <vt:lpwstr>Mozilla/5.0 (Windows NT 10.0; Win64; x64) AppleWebKit/537.36 (KHTML, like Gecko) Chrome/143.0.0.0 Safari/537.36 Edg/143.0.0.0</vt:lpwstr>
  </property>
  <property fmtid="{D5CDD505-2E9C-101B-9397-08002B2CF9AE}" pid="4" name="LastSaved">
    <vt:filetime>2026-01-06T00:00:00Z</vt:filetime>
  </property>
  <property fmtid="{D5CDD505-2E9C-101B-9397-08002B2CF9AE}" pid="5" name="Producer">
    <vt:lpwstr>Skia/PDF m143</vt:lpwstr>
  </property>
</Properties>
</file>